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tags/tag2.xml" ContentType="application/vnd.openxmlformats-officedocument.presentationml.tags+xml"/>
  <Override PartName="/ppt/notesSlides/notesSlide2.xml" ContentType="application/vnd.openxmlformats-officedocument.presentationml.notesSlide+xml"/>
  <Override PartName="/ppt/tags/tag3.xml" ContentType="application/vnd.openxmlformats-officedocument.presentationml.tags+xml"/>
  <Override PartName="/ppt/notesSlides/notesSlide3.xml" ContentType="application/vnd.openxmlformats-officedocument.presentationml.notesSlide+xml"/>
  <Override PartName="/ppt/tags/tag4.xml" ContentType="application/vnd.openxmlformats-officedocument.presentationml.tags+xml"/>
  <Override PartName="/ppt/notesSlides/notesSlide4.xml" ContentType="application/vnd.openxmlformats-officedocument.presentationml.notesSlide+xml"/>
  <Override PartName="/ppt/tags/tag5.xml" ContentType="application/vnd.openxmlformats-officedocument.presentationml.tags+xml"/>
  <Override PartName="/ppt/notesSlides/notesSlide5.xml" ContentType="application/vnd.openxmlformats-officedocument.presentationml.notesSlide+xml"/>
  <Override PartName="/ppt/tags/tag6.xml" ContentType="application/vnd.openxmlformats-officedocument.presentationml.tags+xml"/>
  <Override PartName="/ppt/notesSlides/notesSlide6.xml" ContentType="application/vnd.openxmlformats-officedocument.presentationml.notesSlide+xml"/>
  <Override PartName="/ppt/tags/tag7.xml" ContentType="application/vnd.openxmlformats-officedocument.presentationml.tags+xml"/>
  <Override PartName="/ppt/notesSlides/notesSlide7.xml" ContentType="application/vnd.openxmlformats-officedocument.presentationml.notesSlide+xml"/>
  <Override PartName="/ppt/tags/tag8.xml" ContentType="application/vnd.openxmlformats-officedocument.presentationml.tags+xml"/>
  <Override PartName="/ppt/notesSlides/notesSlide8.xml" ContentType="application/vnd.openxmlformats-officedocument.presentationml.notesSlide+xml"/>
  <Override PartName="/ppt/tags/tag9.xml" ContentType="application/vnd.openxmlformats-officedocument.presentationml.tags+xml"/>
  <Override PartName="/ppt/notesSlides/notesSlide9.xml" ContentType="application/vnd.openxmlformats-officedocument.presentationml.notesSlide+xml"/>
  <Override PartName="/ppt/tags/tag10.xml" ContentType="application/vnd.openxmlformats-officedocument.presentationml.tags+xml"/>
  <Override PartName="/ppt/notesSlides/notesSlide10.xml" ContentType="application/vnd.openxmlformats-officedocument.presentationml.notesSlide+xml"/>
  <Override PartName="/ppt/tags/tag11.xml" ContentType="application/vnd.openxmlformats-officedocument.presentationml.tags+xml"/>
  <Override PartName="/ppt/notesSlides/notesSlide11.xml" ContentType="application/vnd.openxmlformats-officedocument.presentationml.notesSlide+xml"/>
  <Override PartName="/ppt/tags/tag12.xml" ContentType="application/vnd.openxmlformats-officedocument.presentationml.tags+xml"/>
  <Override PartName="/ppt/notesSlides/notesSlide12.xml" ContentType="application/vnd.openxmlformats-officedocument.presentationml.notesSlide+xml"/>
  <Override PartName="/ppt/tags/tag13.xml" ContentType="application/vnd.openxmlformats-officedocument.presentationml.tags+xml"/>
  <Override PartName="/ppt/notesSlides/notesSlide13.xml" ContentType="application/vnd.openxmlformats-officedocument.presentationml.notesSlide+xml"/>
  <Override PartName="/ppt/tags/tag14.xml" ContentType="application/vnd.openxmlformats-officedocument.presentationml.tags+xml"/>
  <Override PartName="/ppt/notesSlides/notesSlide14.xml" ContentType="application/vnd.openxmlformats-officedocument.presentationml.notesSlide+xml"/>
  <Override PartName="/ppt/tags/tag15.xml" ContentType="application/vnd.openxmlformats-officedocument.presentationml.tags+xml"/>
  <Override PartName="/ppt/notesSlides/notesSlide15.xml" ContentType="application/vnd.openxmlformats-officedocument.presentationml.notesSlide+xml"/>
  <Override PartName="/ppt/tags/tag16.xml" ContentType="application/vnd.openxmlformats-officedocument.presentationml.tags+xml"/>
  <Override PartName="/ppt/notesSlides/notesSlide16.xml" ContentType="application/vnd.openxmlformats-officedocument.presentationml.notesSlide+xml"/>
  <Override PartName="/ppt/tags/tag17.xml" ContentType="application/vnd.openxmlformats-officedocument.presentationml.tags+xml"/>
  <Override PartName="/ppt/notesSlides/notesSlide17.xml" ContentType="application/vnd.openxmlformats-officedocument.presentationml.notesSlide+xml"/>
  <Override PartName="/ppt/tags/tag18.xml" ContentType="application/vnd.openxmlformats-officedocument.presentationml.tags+xml"/>
  <Override PartName="/ppt/notesSlides/notesSlide18.xml" ContentType="application/vnd.openxmlformats-officedocument.presentationml.notesSlide+xml"/>
  <Override PartName="/ppt/tags/tag19.xml" ContentType="application/vnd.openxmlformats-officedocument.presentationml.tags+xml"/>
  <Override PartName="/ppt/notesSlides/notesSlide19.xml" ContentType="application/vnd.openxmlformats-officedocument.presentationml.notesSlide+xml"/>
  <Override PartName="/ppt/tags/tag20.xml" ContentType="application/vnd.openxmlformats-officedocument.presentationml.tags+xml"/>
  <Override PartName="/ppt/notesSlides/notesSlide20.xml" ContentType="application/vnd.openxmlformats-officedocument.presentationml.notesSlide+xml"/>
  <Override PartName="/ppt/tags/tag21.xml" ContentType="application/vnd.openxmlformats-officedocument.presentationml.tags+xml"/>
  <Override PartName="/ppt/notesSlides/notesSlide21.xml" ContentType="application/vnd.openxmlformats-officedocument.presentationml.notesSlide+xml"/>
  <Override PartName="/ppt/tags/tag22.xml" ContentType="application/vnd.openxmlformats-officedocument.presentationml.tags+xml"/>
  <Override PartName="/ppt/notesSlides/notesSlide22.xml" ContentType="application/vnd.openxmlformats-officedocument.presentationml.notesSlide+xml"/>
  <Override PartName="/ppt/tags/tag23.xml" ContentType="application/vnd.openxmlformats-officedocument.presentationml.tags+xml"/>
  <Override PartName="/ppt/notesSlides/notesSlide23.xml" ContentType="application/vnd.openxmlformats-officedocument.presentationml.notesSlide+xml"/>
  <Override PartName="/ppt/tags/tag24.xml" ContentType="application/vnd.openxmlformats-officedocument.presentationml.tags+xml"/>
  <Override PartName="/ppt/notesSlides/notesSlide24.xml" ContentType="application/vnd.openxmlformats-officedocument.presentationml.notesSlide+xml"/>
  <Override PartName="/ppt/tags/tag25.xml" ContentType="application/vnd.openxmlformats-officedocument.presentationml.tags+xml"/>
  <Override PartName="/ppt/notesSlides/notesSlide25.xml" ContentType="application/vnd.openxmlformats-officedocument.presentationml.notesSlide+xml"/>
  <Override PartName="/ppt/tags/tag26.xml" ContentType="application/vnd.openxmlformats-officedocument.presentationml.tags+xml"/>
  <Override PartName="/ppt/notesSlides/notesSlide26.xml" ContentType="application/vnd.openxmlformats-officedocument.presentationml.notesSlide+xml"/>
  <Override PartName="/ppt/tags/tag27.xml" ContentType="application/vnd.openxmlformats-officedocument.presentationml.tags+xml"/>
  <Override PartName="/ppt/notesSlides/notesSlide27.xml" ContentType="application/vnd.openxmlformats-officedocument.presentationml.notesSlide+xml"/>
  <Override PartName="/ppt/tags/tag28.xml" ContentType="application/vnd.openxmlformats-officedocument.presentationml.tags+xml"/>
  <Override PartName="/ppt/notesSlides/notesSlide28.xml" ContentType="application/vnd.openxmlformats-officedocument.presentationml.notesSlide+xml"/>
  <Override PartName="/ppt/tags/tag29.xml" ContentType="application/vnd.openxmlformats-officedocument.presentationml.tags+xml"/>
  <Override PartName="/ppt/notesSlides/notesSlide29.xml" ContentType="application/vnd.openxmlformats-officedocument.presentationml.notesSlide+xml"/>
  <Override PartName="/ppt/tags/tag30.xml" ContentType="application/vnd.openxmlformats-officedocument.presentationml.tags+xml"/>
  <Override PartName="/ppt/notesSlides/notesSlide30.xml" ContentType="application/vnd.openxmlformats-officedocument.presentationml.notesSlide+xml"/>
  <Override PartName="/ppt/tags/tag31.xml" ContentType="application/vnd.openxmlformats-officedocument.presentationml.tags+xml"/>
  <Override PartName="/ppt/notesSlides/notesSlide31.xml" ContentType="application/vnd.openxmlformats-officedocument.presentationml.notesSlide+xml"/>
  <Override PartName="/ppt/tags/tag32.xml" ContentType="application/vnd.openxmlformats-officedocument.presentationml.tags+xml"/>
  <Override PartName="/ppt/notesSlides/notesSlide32.xml" ContentType="application/vnd.openxmlformats-officedocument.presentationml.notesSlide+xml"/>
  <Override PartName="/ppt/tags/tag33.xml" ContentType="application/vnd.openxmlformats-officedocument.presentationml.tags+xml"/>
  <Override PartName="/ppt/notesSlides/notesSlide33.xml" ContentType="application/vnd.openxmlformats-officedocument.presentationml.notesSlide+xml"/>
  <Override PartName="/ppt/tags/tag34.xml" ContentType="application/vnd.openxmlformats-officedocument.presentationml.tags+xml"/>
  <Override PartName="/ppt/notesSlides/notesSlide34.xml" ContentType="application/vnd.openxmlformats-officedocument.presentationml.notesSlide+xml"/>
  <Override PartName="/ppt/tags/tag35.xml" ContentType="application/vnd.openxmlformats-officedocument.presentationml.tags+xml"/>
  <Override PartName="/ppt/notesSlides/notesSlide35.xml" ContentType="application/vnd.openxmlformats-officedocument.presentationml.notesSlide+xml"/>
  <Override PartName="/ppt/tags/tag36.xml" ContentType="application/vnd.openxmlformats-officedocument.presentationml.tags+xml"/>
  <Override PartName="/ppt/notesSlides/notesSlide36.xml" ContentType="application/vnd.openxmlformats-officedocument.presentationml.notesSlide+xml"/>
  <Override PartName="/ppt/tags/tag37.xml" ContentType="application/vnd.openxmlformats-officedocument.presentationml.tags+xml"/>
  <Override PartName="/ppt/notesSlides/notesSlide37.xml" ContentType="application/vnd.openxmlformats-officedocument.presentationml.notesSlide+xml"/>
  <Override PartName="/ppt/tags/tag38.xml" ContentType="application/vnd.openxmlformats-officedocument.presentationml.tags+xml"/>
  <Override PartName="/ppt/notesSlides/notesSlide38.xml" ContentType="application/vnd.openxmlformats-officedocument.presentationml.notesSlide+xml"/>
  <Override PartName="/ppt/tags/tag39.xml" ContentType="application/vnd.openxmlformats-officedocument.presentationml.tags+xml"/>
  <Override PartName="/ppt/notesSlides/notesSlide39.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2"/>
  </p:notesMasterIdLst>
  <p:sldIdLst>
    <p:sldId id="315" r:id="rId2"/>
    <p:sldId id="479" r:id="rId3"/>
    <p:sldId id="489" r:id="rId4"/>
    <p:sldId id="471" r:id="rId5"/>
    <p:sldId id="490" r:id="rId6"/>
    <p:sldId id="472" r:id="rId7"/>
    <p:sldId id="492" r:id="rId8"/>
    <p:sldId id="493" r:id="rId9"/>
    <p:sldId id="494" r:id="rId10"/>
    <p:sldId id="495" r:id="rId11"/>
    <p:sldId id="497" r:id="rId12"/>
    <p:sldId id="496" r:id="rId13"/>
    <p:sldId id="498" r:id="rId14"/>
    <p:sldId id="499" r:id="rId15"/>
    <p:sldId id="500" r:id="rId16"/>
    <p:sldId id="501" r:id="rId17"/>
    <p:sldId id="502" r:id="rId18"/>
    <p:sldId id="504" r:id="rId19"/>
    <p:sldId id="505" r:id="rId20"/>
    <p:sldId id="506" r:id="rId21"/>
    <p:sldId id="507" r:id="rId22"/>
    <p:sldId id="508" r:id="rId23"/>
    <p:sldId id="509" r:id="rId24"/>
    <p:sldId id="491" r:id="rId25"/>
    <p:sldId id="510" r:id="rId26"/>
    <p:sldId id="468" r:id="rId27"/>
    <p:sldId id="511" r:id="rId28"/>
    <p:sldId id="513" r:id="rId29"/>
    <p:sldId id="514" r:id="rId30"/>
    <p:sldId id="512" r:id="rId31"/>
    <p:sldId id="470" r:id="rId32"/>
    <p:sldId id="473" r:id="rId33"/>
    <p:sldId id="474" r:id="rId34"/>
    <p:sldId id="465" r:id="rId35"/>
    <p:sldId id="515" r:id="rId36"/>
    <p:sldId id="483" r:id="rId37"/>
    <p:sldId id="485" r:id="rId38"/>
    <p:sldId id="486" r:id="rId39"/>
    <p:sldId id="487" r:id="rId40"/>
    <p:sldId id="488"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B0FEF91F-1E90-493F-958D-5DD030754175}">
          <p14:sldIdLst>
            <p14:sldId id="315"/>
            <p14:sldId id="479"/>
            <p14:sldId id="489"/>
            <p14:sldId id="471"/>
            <p14:sldId id="490"/>
            <p14:sldId id="472"/>
            <p14:sldId id="492"/>
            <p14:sldId id="493"/>
            <p14:sldId id="494"/>
            <p14:sldId id="495"/>
            <p14:sldId id="497"/>
            <p14:sldId id="496"/>
            <p14:sldId id="498"/>
            <p14:sldId id="499"/>
            <p14:sldId id="500"/>
            <p14:sldId id="501"/>
            <p14:sldId id="502"/>
            <p14:sldId id="504"/>
            <p14:sldId id="505"/>
            <p14:sldId id="506"/>
            <p14:sldId id="507"/>
            <p14:sldId id="508"/>
            <p14:sldId id="509"/>
            <p14:sldId id="491"/>
            <p14:sldId id="510"/>
            <p14:sldId id="468"/>
            <p14:sldId id="511"/>
            <p14:sldId id="513"/>
            <p14:sldId id="514"/>
            <p14:sldId id="512"/>
            <p14:sldId id="470"/>
            <p14:sldId id="473"/>
            <p14:sldId id="474"/>
            <p14:sldId id="465"/>
            <p14:sldId id="515"/>
          </p14:sldIdLst>
        </p14:section>
        <p14:section name="Store" id="{99F90279-42E7-411D-A27A-8C0A36389AB9}">
          <p14:sldIdLst>
            <p14:sldId id="483"/>
            <p14:sldId id="485"/>
            <p14:sldId id="486"/>
            <p14:sldId id="487"/>
            <p14:sldId id="488"/>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arthum, Bryan Michael" initials="PBM" lastIdx="3" clrIdx="0">
    <p:extLst>
      <p:ext uri="{19B8F6BF-5375-455C-9EA6-DF929625EA0E}">
        <p15:presenceInfo xmlns:p15="http://schemas.microsoft.com/office/powerpoint/2012/main" userId="S-1-5-21-2509641344-1052565914-3260824488-131797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00000"/>
    <a:srgbClr val="03F314"/>
    <a:srgbClr val="00B050"/>
    <a:srgbClr val="007033"/>
    <a:srgbClr val="2E6187"/>
    <a:srgbClr val="DDDDDD"/>
    <a:srgbClr val="FF9900"/>
    <a:srgbClr val="E09878"/>
    <a:srgbClr val="00002E"/>
    <a:srgbClr val="3B190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956" autoAdjust="0"/>
    <p:restoredTop sz="84129" autoAdjust="0"/>
  </p:normalViewPr>
  <p:slideViewPr>
    <p:cSldViewPr snapToGrid="0">
      <p:cViewPr varScale="1">
        <p:scale>
          <a:sx n="96" d="100"/>
          <a:sy n="96" d="100"/>
        </p:scale>
        <p:origin x="228" y="36"/>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commentAuthors" Target="commentAuthors.xml"/><Relationship Id="rId48" Type="http://schemas.microsoft.com/office/2016/11/relationships/changesInfo" Target="changesInfos/changesInfo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heising, Adam" userId="3d7404c7-917c-4350-8197-00e5432fe388" providerId="ADAL" clId="{0C0E6085-4B89-4B68-B4C1-CD328F3B6B1B}"/>
    <pc:docChg chg="undo redo custSel addSld delSld modSld sldOrd modSection">
      <pc:chgData name="Theising, Adam" userId="3d7404c7-917c-4350-8197-00e5432fe388" providerId="ADAL" clId="{0C0E6085-4B89-4B68-B4C1-CD328F3B6B1B}" dt="2023-09-20T18:40:36.184" v="17168" actId="20577"/>
      <pc:docMkLst>
        <pc:docMk/>
      </pc:docMkLst>
      <pc:sldChg chg="modSp mod">
        <pc:chgData name="Theising, Adam" userId="3d7404c7-917c-4350-8197-00e5432fe388" providerId="ADAL" clId="{0C0E6085-4B89-4B68-B4C1-CD328F3B6B1B}" dt="2023-09-20T10:35:00.147" v="1222" actId="20577"/>
        <pc:sldMkLst>
          <pc:docMk/>
          <pc:sldMk cId="2768470357" sldId="315"/>
        </pc:sldMkLst>
        <pc:spChg chg="mod">
          <ac:chgData name="Theising, Adam" userId="3d7404c7-917c-4350-8197-00e5432fe388" providerId="ADAL" clId="{0C0E6085-4B89-4B68-B4C1-CD328F3B6B1B}" dt="2023-09-20T10:35:00.147" v="1222" actId="20577"/>
          <ac:spMkLst>
            <pc:docMk/>
            <pc:sldMk cId="2768470357" sldId="315"/>
            <ac:spMk id="7" creationId="{00000000-0000-0000-0000-000000000000}"/>
          </ac:spMkLst>
        </pc:spChg>
      </pc:sldChg>
      <pc:sldChg chg="del">
        <pc:chgData name="Theising, Adam" userId="3d7404c7-917c-4350-8197-00e5432fe388" providerId="ADAL" clId="{0C0E6085-4B89-4B68-B4C1-CD328F3B6B1B}" dt="2023-09-19T19:35:24.833" v="4" actId="2696"/>
        <pc:sldMkLst>
          <pc:docMk/>
          <pc:sldMk cId="3176014870" sldId="428"/>
        </pc:sldMkLst>
      </pc:sldChg>
      <pc:sldChg chg="modSp mod">
        <pc:chgData name="Theising, Adam" userId="3d7404c7-917c-4350-8197-00e5432fe388" providerId="ADAL" clId="{0C0E6085-4B89-4B68-B4C1-CD328F3B6B1B}" dt="2023-09-20T18:40:36.184" v="17168" actId="20577"/>
        <pc:sldMkLst>
          <pc:docMk/>
          <pc:sldMk cId="1473508937" sldId="465"/>
        </pc:sldMkLst>
        <pc:spChg chg="mod">
          <ac:chgData name="Theising, Adam" userId="3d7404c7-917c-4350-8197-00e5432fe388" providerId="ADAL" clId="{0C0E6085-4B89-4B68-B4C1-CD328F3B6B1B}" dt="2023-09-20T16:12:02.085" v="14184" actId="20577"/>
          <ac:spMkLst>
            <pc:docMk/>
            <pc:sldMk cId="1473508937" sldId="465"/>
            <ac:spMk id="5" creationId="{5B513DB1-4502-409F-937E-1F652A2AED9E}"/>
          </ac:spMkLst>
        </pc:spChg>
        <pc:spChg chg="mod">
          <ac:chgData name="Theising, Adam" userId="3d7404c7-917c-4350-8197-00e5432fe388" providerId="ADAL" clId="{0C0E6085-4B89-4B68-B4C1-CD328F3B6B1B}" dt="2023-09-20T18:40:36.184" v="17168" actId="20577"/>
          <ac:spMkLst>
            <pc:docMk/>
            <pc:sldMk cId="1473508937" sldId="465"/>
            <ac:spMk id="11" creationId="{1DF8D491-E9D6-4622-95D9-A31A202ACC5D}"/>
          </ac:spMkLst>
        </pc:spChg>
      </pc:sldChg>
      <pc:sldChg chg="del">
        <pc:chgData name="Theising, Adam" userId="3d7404c7-917c-4350-8197-00e5432fe388" providerId="ADAL" clId="{0C0E6085-4B89-4B68-B4C1-CD328F3B6B1B}" dt="2023-09-20T15:49:26.078" v="13707" actId="47"/>
        <pc:sldMkLst>
          <pc:docMk/>
          <pc:sldMk cId="2891302346" sldId="467"/>
        </pc:sldMkLst>
      </pc:sldChg>
      <pc:sldChg chg="addSp delSp modSp mod ord">
        <pc:chgData name="Theising, Adam" userId="3d7404c7-917c-4350-8197-00e5432fe388" providerId="ADAL" clId="{0C0E6085-4B89-4B68-B4C1-CD328F3B6B1B}" dt="2023-09-20T16:11:07.349" v="14153" actId="1076"/>
        <pc:sldMkLst>
          <pc:docMk/>
          <pc:sldMk cId="129495266" sldId="468"/>
        </pc:sldMkLst>
        <pc:spChg chg="mod">
          <ac:chgData name="Theising, Adam" userId="3d7404c7-917c-4350-8197-00e5432fe388" providerId="ADAL" clId="{0C0E6085-4B89-4B68-B4C1-CD328F3B6B1B}" dt="2023-09-20T15:44:47.870" v="13623" actId="1076"/>
          <ac:spMkLst>
            <pc:docMk/>
            <pc:sldMk cId="129495266" sldId="468"/>
            <ac:spMk id="8" creationId="{48EA0275-B4B1-4B79-AB09-14E746A16206}"/>
          </ac:spMkLst>
        </pc:spChg>
        <pc:spChg chg="mod">
          <ac:chgData name="Theising, Adam" userId="3d7404c7-917c-4350-8197-00e5432fe388" providerId="ADAL" clId="{0C0E6085-4B89-4B68-B4C1-CD328F3B6B1B}" dt="2023-09-20T15:44:38.481" v="13622" actId="20577"/>
          <ac:spMkLst>
            <pc:docMk/>
            <pc:sldMk cId="129495266" sldId="468"/>
            <ac:spMk id="11" creationId="{462E9AFE-FCE3-4594-A4DB-141C6B7644D4}"/>
          </ac:spMkLst>
        </pc:spChg>
        <pc:picChg chg="add del mod">
          <ac:chgData name="Theising, Adam" userId="3d7404c7-917c-4350-8197-00e5432fe388" providerId="ADAL" clId="{0C0E6085-4B89-4B68-B4C1-CD328F3B6B1B}" dt="2023-09-20T15:01:36.364" v="12182" actId="478"/>
          <ac:picMkLst>
            <pc:docMk/>
            <pc:sldMk cId="129495266" sldId="468"/>
            <ac:picMk id="2" creationId="{AFBF6AB1-8D73-08FE-CC51-94B6F4D367B3}"/>
          </ac:picMkLst>
        </pc:picChg>
        <pc:picChg chg="add mod">
          <ac:chgData name="Theising, Adam" userId="3d7404c7-917c-4350-8197-00e5432fe388" providerId="ADAL" clId="{0C0E6085-4B89-4B68-B4C1-CD328F3B6B1B}" dt="2023-09-20T15:02:05.964" v="12192" actId="14100"/>
          <ac:picMkLst>
            <pc:docMk/>
            <pc:sldMk cId="129495266" sldId="468"/>
            <ac:picMk id="4" creationId="{1B17C828-1D2F-A9F0-EB78-001EABF95528}"/>
          </ac:picMkLst>
        </pc:picChg>
        <pc:picChg chg="add mod">
          <ac:chgData name="Theising, Adam" userId="3d7404c7-917c-4350-8197-00e5432fe388" providerId="ADAL" clId="{0C0E6085-4B89-4B68-B4C1-CD328F3B6B1B}" dt="2023-09-20T16:11:07.349" v="14153" actId="1076"/>
          <ac:picMkLst>
            <pc:docMk/>
            <pc:sldMk cId="129495266" sldId="468"/>
            <ac:picMk id="5" creationId="{63A448A2-9EE5-B1B4-1499-2FCAAF50781E}"/>
          </ac:picMkLst>
        </pc:picChg>
      </pc:sldChg>
      <pc:sldChg chg="del">
        <pc:chgData name="Theising, Adam" userId="3d7404c7-917c-4350-8197-00e5432fe388" providerId="ADAL" clId="{0C0E6085-4B89-4B68-B4C1-CD328F3B6B1B}" dt="2023-09-20T15:49:22.531" v="13706" actId="47"/>
        <pc:sldMkLst>
          <pc:docMk/>
          <pc:sldMk cId="688420722" sldId="469"/>
        </pc:sldMkLst>
      </pc:sldChg>
      <pc:sldChg chg="modSp mod ord">
        <pc:chgData name="Theising, Adam" userId="3d7404c7-917c-4350-8197-00e5432fe388" providerId="ADAL" clId="{0C0E6085-4B89-4B68-B4C1-CD328F3B6B1B}" dt="2023-09-20T15:51:04.824" v="13709" actId="113"/>
        <pc:sldMkLst>
          <pc:docMk/>
          <pc:sldMk cId="157624176" sldId="471"/>
        </pc:sldMkLst>
        <pc:spChg chg="mod">
          <ac:chgData name="Theising, Adam" userId="3d7404c7-917c-4350-8197-00e5432fe388" providerId="ADAL" clId="{0C0E6085-4B89-4B68-B4C1-CD328F3B6B1B}" dt="2023-09-20T15:51:04.824" v="13709" actId="113"/>
          <ac:spMkLst>
            <pc:docMk/>
            <pc:sldMk cId="157624176" sldId="471"/>
            <ac:spMk id="4" creationId="{AAA4B22D-3020-41C8-A03A-A1D9C984B172}"/>
          </ac:spMkLst>
        </pc:spChg>
        <pc:spChg chg="mod">
          <ac:chgData name="Theising, Adam" userId="3d7404c7-917c-4350-8197-00e5432fe388" providerId="ADAL" clId="{0C0E6085-4B89-4B68-B4C1-CD328F3B6B1B}" dt="2023-09-20T12:13:35.232" v="1853" actId="1076"/>
          <ac:spMkLst>
            <pc:docMk/>
            <pc:sldMk cId="157624176" sldId="471"/>
            <ac:spMk id="9" creationId="{9A8AE995-3761-4E8E-B676-D7F73B916651}"/>
          </ac:spMkLst>
        </pc:spChg>
        <pc:spChg chg="mod">
          <ac:chgData name="Theising, Adam" userId="3d7404c7-917c-4350-8197-00e5432fe388" providerId="ADAL" clId="{0C0E6085-4B89-4B68-B4C1-CD328F3B6B1B}" dt="2023-09-20T12:13:40.742" v="1855" actId="1076"/>
          <ac:spMkLst>
            <pc:docMk/>
            <pc:sldMk cId="157624176" sldId="471"/>
            <ac:spMk id="11" creationId="{462E9AFE-FCE3-4594-A4DB-141C6B7644D4}"/>
          </ac:spMkLst>
        </pc:spChg>
        <pc:picChg chg="mod">
          <ac:chgData name="Theising, Adam" userId="3d7404c7-917c-4350-8197-00e5432fe388" providerId="ADAL" clId="{0C0E6085-4B89-4B68-B4C1-CD328F3B6B1B}" dt="2023-09-20T12:15:06.142" v="1856" actId="1076"/>
          <ac:picMkLst>
            <pc:docMk/>
            <pc:sldMk cId="157624176" sldId="471"/>
            <ac:picMk id="3" creationId="{3F27EF66-BAF5-4500-B6FA-AC8DC808F708}"/>
          </ac:picMkLst>
        </pc:picChg>
      </pc:sldChg>
      <pc:sldChg chg="addSp modSp mod">
        <pc:chgData name="Theising, Adam" userId="3d7404c7-917c-4350-8197-00e5432fe388" providerId="ADAL" clId="{0C0E6085-4B89-4B68-B4C1-CD328F3B6B1B}" dt="2023-09-20T12:25:44.740" v="2736" actId="20577"/>
        <pc:sldMkLst>
          <pc:docMk/>
          <pc:sldMk cId="686947760" sldId="472"/>
        </pc:sldMkLst>
        <pc:spChg chg="mod">
          <ac:chgData name="Theising, Adam" userId="3d7404c7-917c-4350-8197-00e5432fe388" providerId="ADAL" clId="{0C0E6085-4B89-4B68-B4C1-CD328F3B6B1B}" dt="2023-09-20T12:25:44.740" v="2736" actId="20577"/>
          <ac:spMkLst>
            <pc:docMk/>
            <pc:sldMk cId="686947760" sldId="472"/>
            <ac:spMk id="9" creationId="{9A8AE995-3761-4E8E-B676-D7F73B916651}"/>
          </ac:spMkLst>
        </pc:spChg>
        <pc:spChg chg="mod">
          <ac:chgData name="Theising, Adam" userId="3d7404c7-917c-4350-8197-00e5432fe388" providerId="ADAL" clId="{0C0E6085-4B89-4B68-B4C1-CD328F3B6B1B}" dt="2023-09-20T12:15:19.958" v="1860" actId="20577"/>
          <ac:spMkLst>
            <pc:docMk/>
            <pc:sldMk cId="686947760" sldId="472"/>
            <ac:spMk id="11" creationId="{462E9AFE-FCE3-4594-A4DB-141C6B7644D4}"/>
          </ac:spMkLst>
        </pc:spChg>
        <pc:picChg chg="add mod">
          <ac:chgData name="Theising, Adam" userId="3d7404c7-917c-4350-8197-00e5432fe388" providerId="ADAL" clId="{0C0E6085-4B89-4B68-B4C1-CD328F3B6B1B}" dt="2023-09-20T12:19:07.102" v="1862" actId="1076"/>
          <ac:picMkLst>
            <pc:docMk/>
            <pc:sldMk cId="686947760" sldId="472"/>
            <ac:picMk id="3" creationId="{05007922-2EC1-FAAF-9735-90673F00C896}"/>
          </ac:picMkLst>
        </pc:picChg>
      </pc:sldChg>
      <pc:sldChg chg="modSp mod">
        <pc:chgData name="Theising, Adam" userId="3d7404c7-917c-4350-8197-00e5432fe388" providerId="ADAL" clId="{0C0E6085-4B89-4B68-B4C1-CD328F3B6B1B}" dt="2023-09-20T16:00:50.950" v="13987" actId="114"/>
        <pc:sldMkLst>
          <pc:docMk/>
          <pc:sldMk cId="2837542214" sldId="474"/>
        </pc:sldMkLst>
        <pc:spChg chg="mod">
          <ac:chgData name="Theising, Adam" userId="3d7404c7-917c-4350-8197-00e5432fe388" providerId="ADAL" clId="{0C0E6085-4B89-4B68-B4C1-CD328F3B6B1B}" dt="2023-09-20T16:00:50.950" v="13987" actId="114"/>
          <ac:spMkLst>
            <pc:docMk/>
            <pc:sldMk cId="2837542214" sldId="474"/>
            <ac:spMk id="4" creationId="{31A02100-E2E9-4D79-8DFF-33189FCAC547}"/>
          </ac:spMkLst>
        </pc:spChg>
      </pc:sldChg>
      <pc:sldChg chg="modSp del mod">
        <pc:chgData name="Theising, Adam" userId="3d7404c7-917c-4350-8197-00e5432fe388" providerId="ADAL" clId="{0C0E6085-4B89-4B68-B4C1-CD328F3B6B1B}" dt="2023-09-19T19:35:24.833" v="4" actId="2696"/>
        <pc:sldMkLst>
          <pc:docMk/>
          <pc:sldMk cId="2874394015" sldId="475"/>
        </pc:sldMkLst>
        <pc:spChg chg="mod">
          <ac:chgData name="Theising, Adam" userId="3d7404c7-917c-4350-8197-00e5432fe388" providerId="ADAL" clId="{0C0E6085-4B89-4B68-B4C1-CD328F3B6B1B}" dt="2023-09-19T19:34:54.835" v="0" actId="6549"/>
          <ac:spMkLst>
            <pc:docMk/>
            <pc:sldMk cId="2874394015" sldId="475"/>
            <ac:spMk id="9" creationId="{9A8AE995-3761-4E8E-B676-D7F73B916651}"/>
          </ac:spMkLst>
        </pc:spChg>
      </pc:sldChg>
      <pc:sldChg chg="modSp del mod">
        <pc:chgData name="Theising, Adam" userId="3d7404c7-917c-4350-8197-00e5432fe388" providerId="ADAL" clId="{0C0E6085-4B89-4B68-B4C1-CD328F3B6B1B}" dt="2023-09-19T19:35:24.833" v="4" actId="2696"/>
        <pc:sldMkLst>
          <pc:docMk/>
          <pc:sldMk cId="1205464002" sldId="476"/>
        </pc:sldMkLst>
        <pc:spChg chg="mod">
          <ac:chgData name="Theising, Adam" userId="3d7404c7-917c-4350-8197-00e5432fe388" providerId="ADAL" clId="{0C0E6085-4B89-4B68-B4C1-CD328F3B6B1B}" dt="2023-09-19T19:35:05.647" v="3" actId="20577"/>
          <ac:spMkLst>
            <pc:docMk/>
            <pc:sldMk cId="1205464002" sldId="476"/>
            <ac:spMk id="9" creationId="{9A8AE995-3761-4E8E-B676-D7F73B916651}"/>
          </ac:spMkLst>
        </pc:spChg>
      </pc:sldChg>
      <pc:sldChg chg="del">
        <pc:chgData name="Theising, Adam" userId="3d7404c7-917c-4350-8197-00e5432fe388" providerId="ADAL" clId="{0C0E6085-4B89-4B68-B4C1-CD328F3B6B1B}" dt="2023-09-19T19:35:24.833" v="4" actId="2696"/>
        <pc:sldMkLst>
          <pc:docMk/>
          <pc:sldMk cId="376483242" sldId="477"/>
        </pc:sldMkLst>
      </pc:sldChg>
      <pc:sldChg chg="del">
        <pc:chgData name="Theising, Adam" userId="3d7404c7-917c-4350-8197-00e5432fe388" providerId="ADAL" clId="{0C0E6085-4B89-4B68-B4C1-CD328F3B6B1B}" dt="2023-09-19T19:35:24.833" v="4" actId="2696"/>
        <pc:sldMkLst>
          <pc:docMk/>
          <pc:sldMk cId="2841525372" sldId="478"/>
        </pc:sldMkLst>
      </pc:sldChg>
      <pc:sldChg chg="modSp mod">
        <pc:chgData name="Theising, Adam" userId="3d7404c7-917c-4350-8197-00e5432fe388" providerId="ADAL" clId="{0C0E6085-4B89-4B68-B4C1-CD328F3B6B1B}" dt="2023-09-20T10:37:10.819" v="1318" actId="20577"/>
        <pc:sldMkLst>
          <pc:docMk/>
          <pc:sldMk cId="1877679690" sldId="479"/>
        </pc:sldMkLst>
        <pc:spChg chg="mod">
          <ac:chgData name="Theising, Adam" userId="3d7404c7-917c-4350-8197-00e5432fe388" providerId="ADAL" clId="{0C0E6085-4B89-4B68-B4C1-CD328F3B6B1B}" dt="2023-09-20T10:37:10.819" v="1318" actId="20577"/>
          <ac:spMkLst>
            <pc:docMk/>
            <pc:sldMk cId="1877679690" sldId="479"/>
            <ac:spMk id="9" creationId="{9A8AE995-3761-4E8E-B676-D7F73B916651}"/>
          </ac:spMkLst>
        </pc:spChg>
      </pc:sldChg>
      <pc:sldChg chg="del">
        <pc:chgData name="Theising, Adam" userId="3d7404c7-917c-4350-8197-00e5432fe388" providerId="ADAL" clId="{0C0E6085-4B89-4B68-B4C1-CD328F3B6B1B}" dt="2023-09-20T15:49:17.025" v="13704" actId="47"/>
        <pc:sldMkLst>
          <pc:docMk/>
          <pc:sldMk cId="2795987784" sldId="481"/>
        </pc:sldMkLst>
      </pc:sldChg>
      <pc:sldChg chg="del">
        <pc:chgData name="Theising, Adam" userId="3d7404c7-917c-4350-8197-00e5432fe388" providerId="ADAL" clId="{0C0E6085-4B89-4B68-B4C1-CD328F3B6B1B}" dt="2023-09-20T15:49:18.950" v="13705" actId="47"/>
        <pc:sldMkLst>
          <pc:docMk/>
          <pc:sldMk cId="4133184129" sldId="482"/>
        </pc:sldMkLst>
      </pc:sldChg>
      <pc:sldChg chg="modSp mod ord">
        <pc:chgData name="Theising, Adam" userId="3d7404c7-917c-4350-8197-00e5432fe388" providerId="ADAL" clId="{0C0E6085-4B89-4B68-B4C1-CD328F3B6B1B}" dt="2023-09-20T16:02:21.305" v="13999" actId="20577"/>
        <pc:sldMkLst>
          <pc:docMk/>
          <pc:sldMk cId="3419971525" sldId="483"/>
        </pc:sldMkLst>
        <pc:spChg chg="mod">
          <ac:chgData name="Theising, Adam" userId="3d7404c7-917c-4350-8197-00e5432fe388" providerId="ADAL" clId="{0C0E6085-4B89-4B68-B4C1-CD328F3B6B1B}" dt="2023-09-20T16:02:21.305" v="13999" actId="20577"/>
          <ac:spMkLst>
            <pc:docMk/>
            <pc:sldMk cId="3419971525" sldId="483"/>
            <ac:spMk id="15" creationId="{B24CB714-1818-4BFA-A239-FDF7876B1A42}"/>
          </ac:spMkLst>
        </pc:spChg>
      </pc:sldChg>
      <pc:sldChg chg="modSp mod ord">
        <pc:chgData name="Theising, Adam" userId="3d7404c7-917c-4350-8197-00e5432fe388" providerId="ADAL" clId="{0C0E6085-4B89-4B68-B4C1-CD328F3B6B1B}" dt="2023-09-20T16:02:27.625" v="14009" actId="20577"/>
        <pc:sldMkLst>
          <pc:docMk/>
          <pc:sldMk cId="1536961979" sldId="485"/>
        </pc:sldMkLst>
        <pc:spChg chg="mod">
          <ac:chgData name="Theising, Adam" userId="3d7404c7-917c-4350-8197-00e5432fe388" providerId="ADAL" clId="{0C0E6085-4B89-4B68-B4C1-CD328F3B6B1B}" dt="2023-09-20T16:02:27.625" v="14009" actId="20577"/>
          <ac:spMkLst>
            <pc:docMk/>
            <pc:sldMk cId="1536961979" sldId="485"/>
            <ac:spMk id="15" creationId="{B24CB714-1818-4BFA-A239-FDF7876B1A42}"/>
          </ac:spMkLst>
        </pc:spChg>
      </pc:sldChg>
      <pc:sldChg chg="modSp mod ord">
        <pc:chgData name="Theising, Adam" userId="3d7404c7-917c-4350-8197-00e5432fe388" providerId="ADAL" clId="{0C0E6085-4B89-4B68-B4C1-CD328F3B6B1B}" dt="2023-09-20T16:02:36.451" v="14021" actId="20577"/>
        <pc:sldMkLst>
          <pc:docMk/>
          <pc:sldMk cId="1461463328" sldId="486"/>
        </pc:sldMkLst>
        <pc:spChg chg="mod">
          <ac:chgData name="Theising, Adam" userId="3d7404c7-917c-4350-8197-00e5432fe388" providerId="ADAL" clId="{0C0E6085-4B89-4B68-B4C1-CD328F3B6B1B}" dt="2023-09-20T16:02:36.451" v="14021" actId="20577"/>
          <ac:spMkLst>
            <pc:docMk/>
            <pc:sldMk cId="1461463328" sldId="486"/>
            <ac:spMk id="15" creationId="{B24CB714-1818-4BFA-A239-FDF7876B1A42}"/>
          </ac:spMkLst>
        </pc:spChg>
      </pc:sldChg>
      <pc:sldChg chg="modSp mod ord">
        <pc:chgData name="Theising, Adam" userId="3d7404c7-917c-4350-8197-00e5432fe388" providerId="ADAL" clId="{0C0E6085-4B89-4B68-B4C1-CD328F3B6B1B}" dt="2023-09-20T16:02:42.113" v="14031" actId="20577"/>
        <pc:sldMkLst>
          <pc:docMk/>
          <pc:sldMk cId="2569355126" sldId="487"/>
        </pc:sldMkLst>
        <pc:spChg chg="mod">
          <ac:chgData name="Theising, Adam" userId="3d7404c7-917c-4350-8197-00e5432fe388" providerId="ADAL" clId="{0C0E6085-4B89-4B68-B4C1-CD328F3B6B1B}" dt="2023-09-20T16:02:42.113" v="14031" actId="20577"/>
          <ac:spMkLst>
            <pc:docMk/>
            <pc:sldMk cId="2569355126" sldId="487"/>
            <ac:spMk id="15" creationId="{B24CB714-1818-4BFA-A239-FDF7876B1A42}"/>
          </ac:spMkLst>
        </pc:spChg>
      </pc:sldChg>
      <pc:sldChg chg="modSp mod ord">
        <pc:chgData name="Theising, Adam" userId="3d7404c7-917c-4350-8197-00e5432fe388" providerId="ADAL" clId="{0C0E6085-4B89-4B68-B4C1-CD328F3B6B1B}" dt="2023-09-20T16:02:50.441" v="14044" actId="20577"/>
        <pc:sldMkLst>
          <pc:docMk/>
          <pc:sldMk cId="2785913564" sldId="488"/>
        </pc:sldMkLst>
        <pc:spChg chg="mod">
          <ac:chgData name="Theising, Adam" userId="3d7404c7-917c-4350-8197-00e5432fe388" providerId="ADAL" clId="{0C0E6085-4B89-4B68-B4C1-CD328F3B6B1B}" dt="2023-09-20T16:02:50.441" v="14044" actId="20577"/>
          <ac:spMkLst>
            <pc:docMk/>
            <pc:sldMk cId="2785913564" sldId="488"/>
            <ac:spMk id="15" creationId="{B24CB714-1818-4BFA-A239-FDF7876B1A42}"/>
          </ac:spMkLst>
        </pc:spChg>
      </pc:sldChg>
      <pc:sldChg chg="modSp new del mod">
        <pc:chgData name="Theising, Adam" userId="3d7404c7-917c-4350-8197-00e5432fe388" providerId="ADAL" clId="{0C0E6085-4B89-4B68-B4C1-CD328F3B6B1B}" dt="2023-09-20T02:14:02.910" v="515" actId="47"/>
        <pc:sldMkLst>
          <pc:docMk/>
          <pc:sldMk cId="1646660739" sldId="489"/>
        </pc:sldMkLst>
        <pc:spChg chg="mod">
          <ac:chgData name="Theising, Adam" userId="3d7404c7-917c-4350-8197-00e5432fe388" providerId="ADAL" clId="{0C0E6085-4B89-4B68-B4C1-CD328F3B6B1B}" dt="2023-09-20T02:14:00.696" v="514" actId="20577"/>
          <ac:spMkLst>
            <pc:docMk/>
            <pc:sldMk cId="1646660739" sldId="489"/>
            <ac:spMk id="3" creationId="{6E78EAB3-D1FF-2573-24CB-D3C93D4BF42C}"/>
          </ac:spMkLst>
        </pc:spChg>
      </pc:sldChg>
      <pc:sldChg chg="addSp modSp add mod ord">
        <pc:chgData name="Theising, Adam" userId="3d7404c7-917c-4350-8197-00e5432fe388" providerId="ADAL" clId="{0C0E6085-4B89-4B68-B4C1-CD328F3B6B1B}" dt="2023-09-20T15:55:21.670" v="13717" actId="20577"/>
        <pc:sldMkLst>
          <pc:docMk/>
          <pc:sldMk cId="2177175043" sldId="489"/>
        </pc:sldMkLst>
        <pc:spChg chg="add mod">
          <ac:chgData name="Theising, Adam" userId="3d7404c7-917c-4350-8197-00e5432fe388" providerId="ADAL" clId="{0C0E6085-4B89-4B68-B4C1-CD328F3B6B1B}" dt="2023-09-20T12:00:10.274" v="1568" actId="1076"/>
          <ac:spMkLst>
            <pc:docMk/>
            <pc:sldMk cId="2177175043" sldId="489"/>
            <ac:spMk id="2" creationId="{F2843124-DA6A-9D59-530D-AF5D0D60A564}"/>
          </ac:spMkLst>
        </pc:spChg>
        <pc:spChg chg="mod">
          <ac:chgData name="Theising, Adam" userId="3d7404c7-917c-4350-8197-00e5432fe388" providerId="ADAL" clId="{0C0E6085-4B89-4B68-B4C1-CD328F3B6B1B}" dt="2023-09-20T15:55:21.670" v="13717" actId="20577"/>
          <ac:spMkLst>
            <pc:docMk/>
            <pc:sldMk cId="2177175043" sldId="489"/>
            <ac:spMk id="9" creationId="{9A8AE995-3761-4E8E-B676-D7F73B916651}"/>
          </ac:spMkLst>
        </pc:spChg>
        <pc:spChg chg="mod">
          <ac:chgData name="Theising, Adam" userId="3d7404c7-917c-4350-8197-00e5432fe388" providerId="ADAL" clId="{0C0E6085-4B89-4B68-B4C1-CD328F3B6B1B}" dt="2023-09-20T10:19:39.747" v="797" actId="1076"/>
          <ac:spMkLst>
            <pc:docMk/>
            <pc:sldMk cId="2177175043" sldId="489"/>
            <ac:spMk id="11" creationId="{462E9AFE-FCE3-4594-A4DB-141C6B7644D4}"/>
          </ac:spMkLst>
        </pc:spChg>
      </pc:sldChg>
      <pc:sldChg chg="delSp modSp add mod">
        <pc:chgData name="Theising, Adam" userId="3d7404c7-917c-4350-8197-00e5432fe388" providerId="ADAL" clId="{0C0E6085-4B89-4B68-B4C1-CD328F3B6B1B}" dt="2023-09-20T12:02:39.586" v="1659" actId="20577"/>
        <pc:sldMkLst>
          <pc:docMk/>
          <pc:sldMk cId="4030277550" sldId="490"/>
        </pc:sldMkLst>
        <pc:spChg chg="del">
          <ac:chgData name="Theising, Adam" userId="3d7404c7-917c-4350-8197-00e5432fe388" providerId="ADAL" clId="{0C0E6085-4B89-4B68-B4C1-CD328F3B6B1B}" dt="2023-09-20T12:01:58.868" v="1584" actId="478"/>
          <ac:spMkLst>
            <pc:docMk/>
            <pc:sldMk cId="4030277550" sldId="490"/>
            <ac:spMk id="9" creationId="{9A8AE995-3761-4E8E-B676-D7F73B916651}"/>
          </ac:spMkLst>
        </pc:spChg>
        <pc:spChg chg="mod">
          <ac:chgData name="Theising, Adam" userId="3d7404c7-917c-4350-8197-00e5432fe388" providerId="ADAL" clId="{0C0E6085-4B89-4B68-B4C1-CD328F3B6B1B}" dt="2023-09-20T12:02:39.586" v="1659" actId="20577"/>
          <ac:spMkLst>
            <pc:docMk/>
            <pc:sldMk cId="4030277550" sldId="490"/>
            <ac:spMk id="11" creationId="{462E9AFE-FCE3-4594-A4DB-141C6B7644D4}"/>
          </ac:spMkLst>
        </pc:spChg>
      </pc:sldChg>
      <pc:sldChg chg="addSp modSp add mod">
        <pc:chgData name="Theising, Adam" userId="3d7404c7-917c-4350-8197-00e5432fe388" providerId="ADAL" clId="{0C0E6085-4B89-4B68-B4C1-CD328F3B6B1B}" dt="2023-09-20T15:39:12.152" v="13375" actId="1076"/>
        <pc:sldMkLst>
          <pc:docMk/>
          <pc:sldMk cId="2305462142" sldId="491"/>
        </pc:sldMkLst>
        <pc:spChg chg="mod">
          <ac:chgData name="Theising, Adam" userId="3d7404c7-917c-4350-8197-00e5432fe388" providerId="ADAL" clId="{0C0E6085-4B89-4B68-B4C1-CD328F3B6B1B}" dt="2023-09-20T15:38:47.944" v="13373" actId="1076"/>
          <ac:spMkLst>
            <pc:docMk/>
            <pc:sldMk cId="2305462142" sldId="491"/>
            <ac:spMk id="9" creationId="{9A8AE995-3761-4E8E-B676-D7F73B916651}"/>
          </ac:spMkLst>
        </pc:spChg>
        <pc:spChg chg="mod">
          <ac:chgData name="Theising, Adam" userId="3d7404c7-917c-4350-8197-00e5432fe388" providerId="ADAL" clId="{0C0E6085-4B89-4B68-B4C1-CD328F3B6B1B}" dt="2023-09-20T15:39:12.152" v="13375" actId="1076"/>
          <ac:spMkLst>
            <pc:docMk/>
            <pc:sldMk cId="2305462142" sldId="491"/>
            <ac:spMk id="11" creationId="{462E9AFE-FCE3-4594-A4DB-141C6B7644D4}"/>
          </ac:spMkLst>
        </pc:spChg>
        <pc:picChg chg="add mod">
          <ac:chgData name="Theising, Adam" userId="3d7404c7-917c-4350-8197-00e5432fe388" providerId="ADAL" clId="{0C0E6085-4B89-4B68-B4C1-CD328F3B6B1B}" dt="2023-09-20T15:38:41.079" v="13371" actId="1076"/>
          <ac:picMkLst>
            <pc:docMk/>
            <pc:sldMk cId="2305462142" sldId="491"/>
            <ac:picMk id="2" creationId="{5F3AB41D-710E-5FF2-7D9B-E25C2ED2549C}"/>
          </ac:picMkLst>
        </pc:picChg>
      </pc:sldChg>
      <pc:sldChg chg="modSp add mod">
        <pc:chgData name="Theising, Adam" userId="3d7404c7-917c-4350-8197-00e5432fe388" providerId="ADAL" clId="{0C0E6085-4B89-4B68-B4C1-CD328F3B6B1B}" dt="2023-09-20T16:06:03.528" v="14137" actId="20577"/>
        <pc:sldMkLst>
          <pc:docMk/>
          <pc:sldMk cId="3084086218" sldId="492"/>
        </pc:sldMkLst>
        <pc:spChg chg="mod">
          <ac:chgData name="Theising, Adam" userId="3d7404c7-917c-4350-8197-00e5432fe388" providerId="ADAL" clId="{0C0E6085-4B89-4B68-B4C1-CD328F3B6B1B}" dt="2023-09-20T16:06:03.528" v="14137" actId="20577"/>
          <ac:spMkLst>
            <pc:docMk/>
            <pc:sldMk cId="3084086218" sldId="492"/>
            <ac:spMk id="9" creationId="{9A8AE995-3761-4E8E-B676-D7F73B916651}"/>
          </ac:spMkLst>
        </pc:spChg>
      </pc:sldChg>
      <pc:sldChg chg="addSp modSp add mod">
        <pc:chgData name="Theising, Adam" userId="3d7404c7-917c-4350-8197-00e5432fe388" providerId="ADAL" clId="{0C0E6085-4B89-4B68-B4C1-CD328F3B6B1B}" dt="2023-09-20T12:39:59.871" v="3919" actId="1076"/>
        <pc:sldMkLst>
          <pc:docMk/>
          <pc:sldMk cId="1899495388" sldId="493"/>
        </pc:sldMkLst>
        <pc:spChg chg="mod">
          <ac:chgData name="Theising, Adam" userId="3d7404c7-917c-4350-8197-00e5432fe388" providerId="ADAL" clId="{0C0E6085-4B89-4B68-B4C1-CD328F3B6B1B}" dt="2023-09-20T12:39:59.871" v="3919" actId="1076"/>
          <ac:spMkLst>
            <pc:docMk/>
            <pc:sldMk cId="1899495388" sldId="493"/>
            <ac:spMk id="9" creationId="{9A8AE995-3761-4E8E-B676-D7F73B916651}"/>
          </ac:spMkLst>
        </pc:spChg>
        <pc:spChg chg="mod">
          <ac:chgData name="Theising, Adam" userId="3d7404c7-917c-4350-8197-00e5432fe388" providerId="ADAL" clId="{0C0E6085-4B89-4B68-B4C1-CD328F3B6B1B}" dt="2023-09-20T12:36:42.855" v="3489" actId="20577"/>
          <ac:spMkLst>
            <pc:docMk/>
            <pc:sldMk cId="1899495388" sldId="493"/>
            <ac:spMk id="11" creationId="{462E9AFE-FCE3-4594-A4DB-141C6B7644D4}"/>
          </ac:spMkLst>
        </pc:spChg>
        <pc:picChg chg="mod">
          <ac:chgData name="Theising, Adam" userId="3d7404c7-917c-4350-8197-00e5432fe388" providerId="ADAL" clId="{0C0E6085-4B89-4B68-B4C1-CD328F3B6B1B}" dt="2023-09-20T12:36:50.463" v="3491" actId="1076"/>
          <ac:picMkLst>
            <pc:docMk/>
            <pc:sldMk cId="1899495388" sldId="493"/>
            <ac:picMk id="3" creationId="{05007922-2EC1-FAAF-9735-90673F00C896}"/>
          </ac:picMkLst>
        </pc:picChg>
        <pc:picChg chg="add mod">
          <ac:chgData name="Theising, Adam" userId="3d7404c7-917c-4350-8197-00e5432fe388" providerId="ADAL" clId="{0C0E6085-4B89-4B68-B4C1-CD328F3B6B1B}" dt="2023-09-20T12:37:12.256" v="3498" actId="1076"/>
          <ac:picMkLst>
            <pc:docMk/>
            <pc:sldMk cId="1899495388" sldId="493"/>
            <ac:picMk id="4" creationId="{A2F7C010-2423-3D71-7E53-CD7955875614}"/>
          </ac:picMkLst>
        </pc:picChg>
      </pc:sldChg>
      <pc:sldChg chg="delSp modSp add mod">
        <pc:chgData name="Theising, Adam" userId="3d7404c7-917c-4350-8197-00e5432fe388" providerId="ADAL" clId="{0C0E6085-4B89-4B68-B4C1-CD328F3B6B1B}" dt="2023-09-20T12:44:47.839" v="4456" actId="20577"/>
        <pc:sldMkLst>
          <pc:docMk/>
          <pc:sldMk cId="3698095410" sldId="494"/>
        </pc:sldMkLst>
        <pc:spChg chg="mod">
          <ac:chgData name="Theising, Adam" userId="3d7404c7-917c-4350-8197-00e5432fe388" providerId="ADAL" clId="{0C0E6085-4B89-4B68-B4C1-CD328F3B6B1B}" dt="2023-09-20T12:44:47.839" v="4456" actId="20577"/>
          <ac:spMkLst>
            <pc:docMk/>
            <pc:sldMk cId="3698095410" sldId="494"/>
            <ac:spMk id="9" creationId="{9A8AE995-3761-4E8E-B676-D7F73B916651}"/>
          </ac:spMkLst>
        </pc:spChg>
        <pc:spChg chg="mod">
          <ac:chgData name="Theising, Adam" userId="3d7404c7-917c-4350-8197-00e5432fe388" providerId="ADAL" clId="{0C0E6085-4B89-4B68-B4C1-CD328F3B6B1B}" dt="2023-09-20T12:41:14.541" v="3954" actId="1076"/>
          <ac:spMkLst>
            <pc:docMk/>
            <pc:sldMk cId="3698095410" sldId="494"/>
            <ac:spMk id="11" creationId="{462E9AFE-FCE3-4594-A4DB-141C6B7644D4}"/>
          </ac:spMkLst>
        </pc:spChg>
        <pc:picChg chg="del">
          <ac:chgData name="Theising, Adam" userId="3d7404c7-917c-4350-8197-00e5432fe388" providerId="ADAL" clId="{0C0E6085-4B89-4B68-B4C1-CD328F3B6B1B}" dt="2023-09-20T12:40:47.671" v="3951" actId="478"/>
          <ac:picMkLst>
            <pc:docMk/>
            <pc:sldMk cId="3698095410" sldId="494"/>
            <ac:picMk id="4" creationId="{A2F7C010-2423-3D71-7E53-CD7955875614}"/>
          </ac:picMkLst>
        </pc:picChg>
      </pc:sldChg>
      <pc:sldChg chg="modSp add mod">
        <pc:chgData name="Theising, Adam" userId="3d7404c7-917c-4350-8197-00e5432fe388" providerId="ADAL" clId="{0C0E6085-4B89-4B68-B4C1-CD328F3B6B1B}" dt="2023-09-20T12:55:46.107" v="5319" actId="1076"/>
        <pc:sldMkLst>
          <pc:docMk/>
          <pc:sldMk cId="1311053293" sldId="495"/>
        </pc:sldMkLst>
        <pc:spChg chg="mod">
          <ac:chgData name="Theising, Adam" userId="3d7404c7-917c-4350-8197-00e5432fe388" providerId="ADAL" clId="{0C0E6085-4B89-4B68-B4C1-CD328F3B6B1B}" dt="2023-09-20T12:55:46.107" v="5319" actId="1076"/>
          <ac:spMkLst>
            <pc:docMk/>
            <pc:sldMk cId="1311053293" sldId="495"/>
            <ac:spMk id="9" creationId="{9A8AE995-3761-4E8E-B676-D7F73B916651}"/>
          </ac:spMkLst>
        </pc:spChg>
        <pc:spChg chg="mod">
          <ac:chgData name="Theising, Adam" userId="3d7404c7-917c-4350-8197-00e5432fe388" providerId="ADAL" clId="{0C0E6085-4B89-4B68-B4C1-CD328F3B6B1B}" dt="2023-09-20T12:54:50.507" v="5317" actId="14100"/>
          <ac:spMkLst>
            <pc:docMk/>
            <pc:sldMk cId="1311053293" sldId="495"/>
            <ac:spMk id="11" creationId="{462E9AFE-FCE3-4594-A4DB-141C6B7644D4}"/>
          </ac:spMkLst>
        </pc:spChg>
      </pc:sldChg>
      <pc:sldChg chg="modSp add mod">
        <pc:chgData name="Theising, Adam" userId="3d7404c7-917c-4350-8197-00e5432fe388" providerId="ADAL" clId="{0C0E6085-4B89-4B68-B4C1-CD328F3B6B1B}" dt="2023-09-20T13:56:09.465" v="8728" actId="113"/>
        <pc:sldMkLst>
          <pc:docMk/>
          <pc:sldMk cId="2418902798" sldId="496"/>
        </pc:sldMkLst>
        <pc:spChg chg="mod">
          <ac:chgData name="Theising, Adam" userId="3d7404c7-917c-4350-8197-00e5432fe388" providerId="ADAL" clId="{0C0E6085-4B89-4B68-B4C1-CD328F3B6B1B}" dt="2023-09-20T13:56:09.465" v="8728" actId="113"/>
          <ac:spMkLst>
            <pc:docMk/>
            <pc:sldMk cId="2418902798" sldId="496"/>
            <ac:spMk id="9" creationId="{9A8AE995-3761-4E8E-B676-D7F73B916651}"/>
          </ac:spMkLst>
        </pc:spChg>
        <pc:spChg chg="mod">
          <ac:chgData name="Theising, Adam" userId="3d7404c7-917c-4350-8197-00e5432fe388" providerId="ADAL" clId="{0C0E6085-4B89-4B68-B4C1-CD328F3B6B1B}" dt="2023-09-20T13:02:33.823" v="6016" actId="20577"/>
          <ac:spMkLst>
            <pc:docMk/>
            <pc:sldMk cId="2418902798" sldId="496"/>
            <ac:spMk id="11" creationId="{462E9AFE-FCE3-4594-A4DB-141C6B7644D4}"/>
          </ac:spMkLst>
        </pc:spChg>
      </pc:sldChg>
      <pc:sldChg chg="modSp add mod ord">
        <pc:chgData name="Theising, Adam" userId="3d7404c7-917c-4350-8197-00e5432fe388" providerId="ADAL" clId="{0C0E6085-4B89-4B68-B4C1-CD328F3B6B1B}" dt="2023-09-20T13:02:28.265" v="5998"/>
        <pc:sldMkLst>
          <pc:docMk/>
          <pc:sldMk cId="706947610" sldId="497"/>
        </pc:sldMkLst>
        <pc:spChg chg="mod">
          <ac:chgData name="Theising, Adam" userId="3d7404c7-917c-4350-8197-00e5432fe388" providerId="ADAL" clId="{0C0E6085-4B89-4B68-B4C1-CD328F3B6B1B}" dt="2023-09-20T13:02:24.136" v="5996" actId="20577"/>
          <ac:spMkLst>
            <pc:docMk/>
            <pc:sldMk cId="706947610" sldId="497"/>
            <ac:spMk id="9" creationId="{9A8AE995-3761-4E8E-B676-D7F73B916651}"/>
          </ac:spMkLst>
        </pc:spChg>
      </pc:sldChg>
      <pc:sldChg chg="modSp add mod">
        <pc:chgData name="Theising, Adam" userId="3d7404c7-917c-4350-8197-00e5432fe388" providerId="ADAL" clId="{0C0E6085-4B89-4B68-B4C1-CD328F3B6B1B}" dt="2023-09-20T13:20:51.814" v="7118" actId="20577"/>
        <pc:sldMkLst>
          <pc:docMk/>
          <pc:sldMk cId="3904344047" sldId="498"/>
        </pc:sldMkLst>
        <pc:spChg chg="mod">
          <ac:chgData name="Theising, Adam" userId="3d7404c7-917c-4350-8197-00e5432fe388" providerId="ADAL" clId="{0C0E6085-4B89-4B68-B4C1-CD328F3B6B1B}" dt="2023-09-20T13:20:51.814" v="7118" actId="20577"/>
          <ac:spMkLst>
            <pc:docMk/>
            <pc:sldMk cId="3904344047" sldId="498"/>
            <ac:spMk id="9" creationId="{9A8AE995-3761-4E8E-B676-D7F73B916651}"/>
          </ac:spMkLst>
        </pc:spChg>
      </pc:sldChg>
      <pc:sldChg chg="modSp add mod">
        <pc:chgData name="Theising, Adam" userId="3d7404c7-917c-4350-8197-00e5432fe388" providerId="ADAL" clId="{0C0E6085-4B89-4B68-B4C1-CD328F3B6B1B}" dt="2023-09-20T13:45:09.663" v="7845" actId="255"/>
        <pc:sldMkLst>
          <pc:docMk/>
          <pc:sldMk cId="3831219100" sldId="499"/>
        </pc:sldMkLst>
        <pc:spChg chg="mod">
          <ac:chgData name="Theising, Adam" userId="3d7404c7-917c-4350-8197-00e5432fe388" providerId="ADAL" clId="{0C0E6085-4B89-4B68-B4C1-CD328F3B6B1B}" dt="2023-09-20T13:45:09.663" v="7845" actId="255"/>
          <ac:spMkLst>
            <pc:docMk/>
            <pc:sldMk cId="3831219100" sldId="499"/>
            <ac:spMk id="9" creationId="{9A8AE995-3761-4E8E-B676-D7F73B916651}"/>
          </ac:spMkLst>
        </pc:spChg>
      </pc:sldChg>
      <pc:sldChg chg="modSp add mod">
        <pc:chgData name="Theising, Adam" userId="3d7404c7-917c-4350-8197-00e5432fe388" providerId="ADAL" clId="{0C0E6085-4B89-4B68-B4C1-CD328F3B6B1B}" dt="2023-09-20T14:08:46.532" v="8857" actId="20577"/>
        <pc:sldMkLst>
          <pc:docMk/>
          <pc:sldMk cId="3827923093" sldId="500"/>
        </pc:sldMkLst>
        <pc:spChg chg="mod">
          <ac:chgData name="Theising, Adam" userId="3d7404c7-917c-4350-8197-00e5432fe388" providerId="ADAL" clId="{0C0E6085-4B89-4B68-B4C1-CD328F3B6B1B}" dt="2023-09-20T14:08:46.532" v="8857" actId="20577"/>
          <ac:spMkLst>
            <pc:docMk/>
            <pc:sldMk cId="3827923093" sldId="500"/>
            <ac:spMk id="9" creationId="{9A8AE995-3761-4E8E-B676-D7F73B916651}"/>
          </ac:spMkLst>
        </pc:spChg>
      </pc:sldChg>
      <pc:sldChg chg="modSp add mod">
        <pc:chgData name="Theising, Adam" userId="3d7404c7-917c-4350-8197-00e5432fe388" providerId="ADAL" clId="{0C0E6085-4B89-4B68-B4C1-CD328F3B6B1B}" dt="2023-09-20T14:26:37.799" v="9588" actId="20577"/>
        <pc:sldMkLst>
          <pc:docMk/>
          <pc:sldMk cId="2313133054" sldId="501"/>
        </pc:sldMkLst>
        <pc:spChg chg="mod">
          <ac:chgData name="Theising, Adam" userId="3d7404c7-917c-4350-8197-00e5432fe388" providerId="ADAL" clId="{0C0E6085-4B89-4B68-B4C1-CD328F3B6B1B}" dt="2023-09-20T14:26:37.799" v="9588" actId="20577"/>
          <ac:spMkLst>
            <pc:docMk/>
            <pc:sldMk cId="2313133054" sldId="501"/>
            <ac:spMk id="9" creationId="{9A8AE995-3761-4E8E-B676-D7F73B916651}"/>
          </ac:spMkLst>
        </pc:spChg>
      </pc:sldChg>
      <pc:sldChg chg="addSp delSp modSp add mod">
        <pc:chgData name="Theising, Adam" userId="3d7404c7-917c-4350-8197-00e5432fe388" providerId="ADAL" clId="{0C0E6085-4B89-4B68-B4C1-CD328F3B6B1B}" dt="2023-09-20T14:10:50.449" v="8894" actId="114"/>
        <pc:sldMkLst>
          <pc:docMk/>
          <pc:sldMk cId="3539842392" sldId="502"/>
        </pc:sldMkLst>
        <pc:spChg chg="add del mod">
          <ac:chgData name="Theising, Adam" userId="3d7404c7-917c-4350-8197-00e5432fe388" providerId="ADAL" clId="{0C0E6085-4B89-4B68-B4C1-CD328F3B6B1B}" dt="2023-09-20T14:01:47.272" v="8778" actId="478"/>
          <ac:spMkLst>
            <pc:docMk/>
            <pc:sldMk cId="3539842392" sldId="502"/>
            <ac:spMk id="5" creationId="{7152839E-CD74-4DC7-AFF2-70C0F55FBBFB}"/>
          </ac:spMkLst>
        </pc:spChg>
        <pc:spChg chg="add mod">
          <ac:chgData name="Theising, Adam" userId="3d7404c7-917c-4350-8197-00e5432fe388" providerId="ADAL" clId="{0C0E6085-4B89-4B68-B4C1-CD328F3B6B1B}" dt="2023-09-20T14:10:50.449" v="8894" actId="114"/>
          <ac:spMkLst>
            <pc:docMk/>
            <pc:sldMk cId="3539842392" sldId="502"/>
            <ac:spMk id="6" creationId="{E0A8FD25-8FED-5CBE-172F-56718074C12F}"/>
          </ac:spMkLst>
        </pc:spChg>
        <pc:spChg chg="del">
          <ac:chgData name="Theising, Adam" userId="3d7404c7-917c-4350-8197-00e5432fe388" providerId="ADAL" clId="{0C0E6085-4B89-4B68-B4C1-CD328F3B6B1B}" dt="2023-09-20T14:00:41.464" v="8759" actId="478"/>
          <ac:spMkLst>
            <pc:docMk/>
            <pc:sldMk cId="3539842392" sldId="502"/>
            <ac:spMk id="9" creationId="{9A8AE995-3761-4E8E-B676-D7F73B916651}"/>
          </ac:spMkLst>
        </pc:spChg>
        <pc:spChg chg="mod">
          <ac:chgData name="Theising, Adam" userId="3d7404c7-917c-4350-8197-00e5432fe388" providerId="ADAL" clId="{0C0E6085-4B89-4B68-B4C1-CD328F3B6B1B}" dt="2023-09-20T14:00:36.601" v="8758" actId="20577"/>
          <ac:spMkLst>
            <pc:docMk/>
            <pc:sldMk cId="3539842392" sldId="502"/>
            <ac:spMk id="11" creationId="{462E9AFE-FCE3-4594-A4DB-141C6B7644D4}"/>
          </ac:spMkLst>
        </pc:spChg>
        <pc:picChg chg="add mod">
          <ac:chgData name="Theising, Adam" userId="3d7404c7-917c-4350-8197-00e5432fe388" providerId="ADAL" clId="{0C0E6085-4B89-4B68-B4C1-CD328F3B6B1B}" dt="2023-09-20T14:00:52.233" v="8763" actId="1076"/>
          <ac:picMkLst>
            <pc:docMk/>
            <pc:sldMk cId="3539842392" sldId="502"/>
            <ac:picMk id="4" creationId="{C4FC0E14-42A8-486A-848B-125B076246F0}"/>
          </ac:picMkLst>
        </pc:picChg>
      </pc:sldChg>
      <pc:sldChg chg="add del">
        <pc:chgData name="Theising, Adam" userId="3d7404c7-917c-4350-8197-00e5432fe388" providerId="ADAL" clId="{0C0E6085-4B89-4B68-B4C1-CD328F3B6B1B}" dt="2023-09-20T14:15:20.548" v="9330" actId="2696"/>
        <pc:sldMkLst>
          <pc:docMk/>
          <pc:sldMk cId="1017822340" sldId="503"/>
        </pc:sldMkLst>
      </pc:sldChg>
      <pc:sldChg chg="addSp delSp modSp add mod ord">
        <pc:chgData name="Theising, Adam" userId="3d7404c7-917c-4350-8197-00e5432fe388" providerId="ADAL" clId="{0C0E6085-4B89-4B68-B4C1-CD328F3B6B1B}" dt="2023-09-20T14:28:58.703" v="10061" actId="20577"/>
        <pc:sldMkLst>
          <pc:docMk/>
          <pc:sldMk cId="2209445353" sldId="504"/>
        </pc:sldMkLst>
        <pc:spChg chg="mod">
          <ac:chgData name="Theising, Adam" userId="3d7404c7-917c-4350-8197-00e5432fe388" providerId="ADAL" clId="{0C0E6085-4B89-4B68-B4C1-CD328F3B6B1B}" dt="2023-09-20T14:28:58.703" v="10061" actId="20577"/>
          <ac:spMkLst>
            <pc:docMk/>
            <pc:sldMk cId="2209445353" sldId="504"/>
            <ac:spMk id="9" creationId="{9A8AE995-3761-4E8E-B676-D7F73B916651}"/>
          </ac:spMkLst>
        </pc:spChg>
        <pc:spChg chg="mod">
          <ac:chgData name="Theising, Adam" userId="3d7404c7-917c-4350-8197-00e5432fe388" providerId="ADAL" clId="{0C0E6085-4B89-4B68-B4C1-CD328F3B6B1B}" dt="2023-09-20T14:17:55.098" v="9390" actId="1076"/>
          <ac:spMkLst>
            <pc:docMk/>
            <pc:sldMk cId="2209445353" sldId="504"/>
            <ac:spMk id="11" creationId="{462E9AFE-FCE3-4594-A4DB-141C6B7644D4}"/>
          </ac:spMkLst>
        </pc:spChg>
        <pc:picChg chg="add mod">
          <ac:chgData name="Theising, Adam" userId="3d7404c7-917c-4350-8197-00e5432fe388" providerId="ADAL" clId="{0C0E6085-4B89-4B68-B4C1-CD328F3B6B1B}" dt="2023-09-20T14:17:51.986" v="9389" actId="1076"/>
          <ac:picMkLst>
            <pc:docMk/>
            <pc:sldMk cId="2209445353" sldId="504"/>
            <ac:picMk id="2" creationId="{BCF167D7-E7BA-635C-E8D3-ACB47BF7CA24}"/>
          </ac:picMkLst>
        </pc:picChg>
        <pc:picChg chg="del">
          <ac:chgData name="Theising, Adam" userId="3d7404c7-917c-4350-8197-00e5432fe388" providerId="ADAL" clId="{0C0E6085-4B89-4B68-B4C1-CD328F3B6B1B}" dt="2023-09-20T14:17:36.426" v="9381" actId="478"/>
          <ac:picMkLst>
            <pc:docMk/>
            <pc:sldMk cId="2209445353" sldId="504"/>
            <ac:picMk id="3" creationId="{05007922-2EC1-FAAF-9735-90673F00C896}"/>
          </ac:picMkLst>
        </pc:picChg>
      </pc:sldChg>
      <pc:sldChg chg="modSp add mod">
        <pc:chgData name="Theising, Adam" userId="3d7404c7-917c-4350-8197-00e5432fe388" providerId="ADAL" clId="{0C0E6085-4B89-4B68-B4C1-CD328F3B6B1B}" dt="2023-09-20T14:51:06.784" v="12175" actId="20577"/>
        <pc:sldMkLst>
          <pc:docMk/>
          <pc:sldMk cId="579019843" sldId="505"/>
        </pc:sldMkLst>
        <pc:spChg chg="mod">
          <ac:chgData name="Theising, Adam" userId="3d7404c7-917c-4350-8197-00e5432fe388" providerId="ADAL" clId="{0C0E6085-4B89-4B68-B4C1-CD328F3B6B1B}" dt="2023-09-20T14:51:06.784" v="12175" actId="20577"/>
          <ac:spMkLst>
            <pc:docMk/>
            <pc:sldMk cId="579019843" sldId="505"/>
            <ac:spMk id="9" creationId="{9A8AE995-3761-4E8E-B676-D7F73B916651}"/>
          </ac:spMkLst>
        </pc:spChg>
        <pc:spChg chg="mod">
          <ac:chgData name="Theising, Adam" userId="3d7404c7-917c-4350-8197-00e5432fe388" providerId="ADAL" clId="{0C0E6085-4B89-4B68-B4C1-CD328F3B6B1B}" dt="2023-09-20T14:40:16.608" v="10835" actId="20577"/>
          <ac:spMkLst>
            <pc:docMk/>
            <pc:sldMk cId="579019843" sldId="505"/>
            <ac:spMk id="11" creationId="{462E9AFE-FCE3-4594-A4DB-141C6B7644D4}"/>
          </ac:spMkLst>
        </pc:spChg>
      </pc:sldChg>
      <pc:sldChg chg="modSp add mod">
        <pc:chgData name="Theising, Adam" userId="3d7404c7-917c-4350-8197-00e5432fe388" providerId="ADAL" clId="{0C0E6085-4B89-4B68-B4C1-CD328F3B6B1B}" dt="2023-09-20T14:42:35.049" v="11223" actId="20577"/>
        <pc:sldMkLst>
          <pc:docMk/>
          <pc:sldMk cId="1999020916" sldId="506"/>
        </pc:sldMkLst>
        <pc:spChg chg="mod">
          <ac:chgData name="Theising, Adam" userId="3d7404c7-917c-4350-8197-00e5432fe388" providerId="ADAL" clId="{0C0E6085-4B89-4B68-B4C1-CD328F3B6B1B}" dt="2023-09-20T14:42:35.049" v="11223" actId="20577"/>
          <ac:spMkLst>
            <pc:docMk/>
            <pc:sldMk cId="1999020916" sldId="506"/>
            <ac:spMk id="9" creationId="{9A8AE995-3761-4E8E-B676-D7F73B916651}"/>
          </ac:spMkLst>
        </pc:spChg>
        <pc:spChg chg="mod">
          <ac:chgData name="Theising, Adam" userId="3d7404c7-917c-4350-8197-00e5432fe388" providerId="ADAL" clId="{0C0E6085-4B89-4B68-B4C1-CD328F3B6B1B}" dt="2023-09-20T14:40:30.932" v="10868" actId="20577"/>
          <ac:spMkLst>
            <pc:docMk/>
            <pc:sldMk cId="1999020916" sldId="506"/>
            <ac:spMk id="11" creationId="{462E9AFE-FCE3-4594-A4DB-141C6B7644D4}"/>
          </ac:spMkLst>
        </pc:spChg>
      </pc:sldChg>
      <pc:sldChg chg="new del">
        <pc:chgData name="Theising, Adam" userId="3d7404c7-917c-4350-8197-00e5432fe388" providerId="ADAL" clId="{0C0E6085-4B89-4B68-B4C1-CD328F3B6B1B}" dt="2023-09-20T14:40:20.247" v="10837" actId="680"/>
        <pc:sldMkLst>
          <pc:docMk/>
          <pc:sldMk cId="4256181314" sldId="506"/>
        </pc:sldMkLst>
      </pc:sldChg>
      <pc:sldChg chg="modSp add mod">
        <pc:chgData name="Theising, Adam" userId="3d7404c7-917c-4350-8197-00e5432fe388" providerId="ADAL" clId="{0C0E6085-4B89-4B68-B4C1-CD328F3B6B1B}" dt="2023-09-20T15:13:50.285" v="12297" actId="114"/>
        <pc:sldMkLst>
          <pc:docMk/>
          <pc:sldMk cId="4174886380" sldId="507"/>
        </pc:sldMkLst>
        <pc:spChg chg="mod">
          <ac:chgData name="Theising, Adam" userId="3d7404c7-917c-4350-8197-00e5432fe388" providerId="ADAL" clId="{0C0E6085-4B89-4B68-B4C1-CD328F3B6B1B}" dt="2023-09-20T15:13:50.285" v="12297" actId="114"/>
          <ac:spMkLst>
            <pc:docMk/>
            <pc:sldMk cId="4174886380" sldId="507"/>
            <ac:spMk id="9" creationId="{9A8AE995-3761-4E8E-B676-D7F73B916651}"/>
          </ac:spMkLst>
        </pc:spChg>
      </pc:sldChg>
      <pc:sldChg chg="modSp add mod">
        <pc:chgData name="Theising, Adam" userId="3d7404c7-917c-4350-8197-00e5432fe388" providerId="ADAL" clId="{0C0E6085-4B89-4B68-B4C1-CD328F3B6B1B}" dt="2023-09-20T15:14:47.785" v="12313" actId="20577"/>
        <pc:sldMkLst>
          <pc:docMk/>
          <pc:sldMk cId="3683894214" sldId="508"/>
        </pc:sldMkLst>
        <pc:spChg chg="mod">
          <ac:chgData name="Theising, Adam" userId="3d7404c7-917c-4350-8197-00e5432fe388" providerId="ADAL" clId="{0C0E6085-4B89-4B68-B4C1-CD328F3B6B1B}" dt="2023-09-20T15:14:47.785" v="12313" actId="20577"/>
          <ac:spMkLst>
            <pc:docMk/>
            <pc:sldMk cId="3683894214" sldId="508"/>
            <ac:spMk id="9" creationId="{9A8AE995-3761-4E8E-B676-D7F73B916651}"/>
          </ac:spMkLst>
        </pc:spChg>
      </pc:sldChg>
      <pc:sldChg chg="modSp add mod">
        <pc:chgData name="Theising, Adam" userId="3d7404c7-917c-4350-8197-00e5432fe388" providerId="ADAL" clId="{0C0E6085-4B89-4B68-B4C1-CD328F3B6B1B}" dt="2023-09-20T15:43:16.665" v="13552" actId="20577"/>
        <pc:sldMkLst>
          <pc:docMk/>
          <pc:sldMk cId="1582643017" sldId="509"/>
        </pc:sldMkLst>
        <pc:spChg chg="mod">
          <ac:chgData name="Theising, Adam" userId="3d7404c7-917c-4350-8197-00e5432fe388" providerId="ADAL" clId="{0C0E6085-4B89-4B68-B4C1-CD328F3B6B1B}" dt="2023-09-20T15:43:16.665" v="13552" actId="20577"/>
          <ac:spMkLst>
            <pc:docMk/>
            <pc:sldMk cId="1582643017" sldId="509"/>
            <ac:spMk id="9" creationId="{9A8AE995-3761-4E8E-B676-D7F73B916651}"/>
          </ac:spMkLst>
        </pc:spChg>
        <pc:spChg chg="mod">
          <ac:chgData name="Theising, Adam" userId="3d7404c7-917c-4350-8197-00e5432fe388" providerId="ADAL" clId="{0C0E6085-4B89-4B68-B4C1-CD328F3B6B1B}" dt="2023-09-20T15:15:24.024" v="12337" actId="20577"/>
          <ac:spMkLst>
            <pc:docMk/>
            <pc:sldMk cId="1582643017" sldId="509"/>
            <ac:spMk id="11" creationId="{462E9AFE-FCE3-4594-A4DB-141C6B7644D4}"/>
          </ac:spMkLst>
        </pc:spChg>
      </pc:sldChg>
      <pc:sldChg chg="addSp delSp modSp add mod">
        <pc:chgData name="Theising, Adam" userId="3d7404c7-917c-4350-8197-00e5432fe388" providerId="ADAL" clId="{0C0E6085-4B89-4B68-B4C1-CD328F3B6B1B}" dt="2023-09-20T15:42:37.739" v="13529" actId="20577"/>
        <pc:sldMkLst>
          <pc:docMk/>
          <pc:sldMk cId="4059036338" sldId="510"/>
        </pc:sldMkLst>
        <pc:spChg chg="add mod">
          <ac:chgData name="Theising, Adam" userId="3d7404c7-917c-4350-8197-00e5432fe388" providerId="ADAL" clId="{0C0E6085-4B89-4B68-B4C1-CD328F3B6B1B}" dt="2023-09-20T15:42:37.739" v="13529" actId="20577"/>
          <ac:spMkLst>
            <pc:docMk/>
            <pc:sldMk cId="4059036338" sldId="510"/>
            <ac:spMk id="7" creationId="{A34AD081-FD08-FB7F-DA55-9A5A5549F016}"/>
          </ac:spMkLst>
        </pc:spChg>
        <pc:spChg chg="del mod">
          <ac:chgData name="Theising, Adam" userId="3d7404c7-917c-4350-8197-00e5432fe388" providerId="ADAL" clId="{0C0E6085-4B89-4B68-B4C1-CD328F3B6B1B}" dt="2023-09-20T15:40:22.953" v="13459" actId="478"/>
          <ac:spMkLst>
            <pc:docMk/>
            <pc:sldMk cId="4059036338" sldId="510"/>
            <ac:spMk id="9" creationId="{9A8AE995-3761-4E8E-B676-D7F73B916651}"/>
          </ac:spMkLst>
        </pc:spChg>
        <pc:spChg chg="mod">
          <ac:chgData name="Theising, Adam" userId="3d7404c7-917c-4350-8197-00e5432fe388" providerId="ADAL" clId="{0C0E6085-4B89-4B68-B4C1-CD328F3B6B1B}" dt="2023-09-20T15:41:32.785" v="13494" actId="20577"/>
          <ac:spMkLst>
            <pc:docMk/>
            <pc:sldMk cId="4059036338" sldId="510"/>
            <ac:spMk id="11" creationId="{462E9AFE-FCE3-4594-A4DB-141C6B7644D4}"/>
          </ac:spMkLst>
        </pc:spChg>
        <pc:picChg chg="add del mod">
          <ac:chgData name="Theising, Adam" userId="3d7404c7-917c-4350-8197-00e5432fe388" providerId="ADAL" clId="{0C0E6085-4B89-4B68-B4C1-CD328F3B6B1B}" dt="2023-09-20T15:40:40.456" v="13464" actId="478"/>
          <ac:picMkLst>
            <pc:docMk/>
            <pc:sldMk cId="4059036338" sldId="510"/>
            <ac:picMk id="4" creationId="{3D58A0F9-C572-B669-3F6C-C3D7C7099233}"/>
          </ac:picMkLst>
        </pc:picChg>
        <pc:picChg chg="add mod">
          <ac:chgData name="Theising, Adam" userId="3d7404c7-917c-4350-8197-00e5432fe388" providerId="ADAL" clId="{0C0E6085-4B89-4B68-B4C1-CD328F3B6B1B}" dt="2023-09-20T15:41:22.815" v="13470" actId="1076"/>
          <ac:picMkLst>
            <pc:docMk/>
            <pc:sldMk cId="4059036338" sldId="510"/>
            <ac:picMk id="6" creationId="{2EF2C300-5754-3D76-F7FB-23A2993036E9}"/>
          </ac:picMkLst>
        </pc:picChg>
      </pc:sldChg>
      <pc:sldChg chg="addSp delSp modSp add mod">
        <pc:chgData name="Theising, Adam" userId="3d7404c7-917c-4350-8197-00e5432fe388" providerId="ADAL" clId="{0C0E6085-4B89-4B68-B4C1-CD328F3B6B1B}" dt="2023-09-20T15:49:09.709" v="13703" actId="20577"/>
        <pc:sldMkLst>
          <pc:docMk/>
          <pc:sldMk cId="1212342109" sldId="511"/>
        </pc:sldMkLst>
        <pc:spChg chg="add mod">
          <ac:chgData name="Theising, Adam" userId="3d7404c7-917c-4350-8197-00e5432fe388" providerId="ADAL" clId="{0C0E6085-4B89-4B68-B4C1-CD328F3B6B1B}" dt="2023-09-20T15:46:53.693" v="13693" actId="1076"/>
          <ac:spMkLst>
            <pc:docMk/>
            <pc:sldMk cId="1212342109" sldId="511"/>
            <ac:spMk id="6" creationId="{4DE7848D-C671-7CBD-3D61-2933092F2D9B}"/>
          </ac:spMkLst>
        </pc:spChg>
        <pc:spChg chg="del">
          <ac:chgData name="Theising, Adam" userId="3d7404c7-917c-4350-8197-00e5432fe388" providerId="ADAL" clId="{0C0E6085-4B89-4B68-B4C1-CD328F3B6B1B}" dt="2023-09-20T15:45:56.958" v="13630" actId="478"/>
          <ac:spMkLst>
            <pc:docMk/>
            <pc:sldMk cId="1212342109" sldId="511"/>
            <ac:spMk id="8" creationId="{48EA0275-B4B1-4B79-AB09-14E746A16206}"/>
          </ac:spMkLst>
        </pc:spChg>
        <pc:spChg chg="mod">
          <ac:chgData name="Theising, Adam" userId="3d7404c7-917c-4350-8197-00e5432fe388" providerId="ADAL" clId="{0C0E6085-4B89-4B68-B4C1-CD328F3B6B1B}" dt="2023-09-20T15:49:09.709" v="13703" actId="20577"/>
          <ac:spMkLst>
            <pc:docMk/>
            <pc:sldMk cId="1212342109" sldId="511"/>
            <ac:spMk id="11" creationId="{462E9AFE-FCE3-4594-A4DB-141C6B7644D4}"/>
          </ac:spMkLst>
        </pc:spChg>
        <pc:picChg chg="add mod">
          <ac:chgData name="Theising, Adam" userId="3d7404c7-917c-4350-8197-00e5432fe388" providerId="ADAL" clId="{0C0E6085-4B89-4B68-B4C1-CD328F3B6B1B}" dt="2023-09-20T15:47:05.149" v="13696" actId="1076"/>
          <ac:picMkLst>
            <pc:docMk/>
            <pc:sldMk cId="1212342109" sldId="511"/>
            <ac:picMk id="3" creationId="{317BD4C9-B935-0A0F-7244-D8FEE68E1B85}"/>
          </ac:picMkLst>
        </pc:picChg>
        <pc:picChg chg="del">
          <ac:chgData name="Theising, Adam" userId="3d7404c7-917c-4350-8197-00e5432fe388" providerId="ADAL" clId="{0C0E6085-4B89-4B68-B4C1-CD328F3B6B1B}" dt="2023-09-20T15:45:51.150" v="13627" actId="478"/>
          <ac:picMkLst>
            <pc:docMk/>
            <pc:sldMk cId="1212342109" sldId="511"/>
            <ac:picMk id="4" creationId="{1B17C828-1D2F-A9F0-EB78-001EABF95528}"/>
          </ac:picMkLst>
        </pc:picChg>
      </pc:sldChg>
      <pc:sldChg chg="addSp delSp modSp add mod ord">
        <pc:chgData name="Theising, Adam" userId="3d7404c7-917c-4350-8197-00e5432fe388" providerId="ADAL" clId="{0C0E6085-4B89-4B68-B4C1-CD328F3B6B1B}" dt="2023-09-20T15:59:50.427" v="13932" actId="1076"/>
        <pc:sldMkLst>
          <pc:docMk/>
          <pc:sldMk cId="2718740982" sldId="512"/>
        </pc:sldMkLst>
        <pc:spChg chg="add del mod">
          <ac:chgData name="Theising, Adam" userId="3d7404c7-917c-4350-8197-00e5432fe388" providerId="ADAL" clId="{0C0E6085-4B89-4B68-B4C1-CD328F3B6B1B}" dt="2023-09-20T15:59:46.110" v="13931"/>
          <ac:spMkLst>
            <pc:docMk/>
            <pc:sldMk cId="2718740982" sldId="512"/>
            <ac:spMk id="2" creationId="{BE09549E-CF48-4FF7-2D30-78FBEF36DA9F}"/>
          </ac:spMkLst>
        </pc:spChg>
        <pc:spChg chg="del">
          <ac:chgData name="Theising, Adam" userId="3d7404c7-917c-4350-8197-00e5432fe388" providerId="ADAL" clId="{0C0E6085-4B89-4B68-B4C1-CD328F3B6B1B}" dt="2023-09-20T15:56:53.883" v="13721" actId="478"/>
          <ac:spMkLst>
            <pc:docMk/>
            <pc:sldMk cId="2718740982" sldId="512"/>
            <ac:spMk id="4" creationId="{AAA4B22D-3020-41C8-A03A-A1D9C984B172}"/>
          </ac:spMkLst>
        </pc:spChg>
        <pc:spChg chg="add mod">
          <ac:chgData name="Theising, Adam" userId="3d7404c7-917c-4350-8197-00e5432fe388" providerId="ADAL" clId="{0C0E6085-4B89-4B68-B4C1-CD328F3B6B1B}" dt="2023-09-20T15:59:22.620" v="13921" actId="692"/>
          <ac:spMkLst>
            <pc:docMk/>
            <pc:sldMk cId="2718740982" sldId="512"/>
            <ac:spMk id="5" creationId="{E3C9D8FA-CE4A-53F9-A018-AA9BEB9A4EB8}"/>
          </ac:spMkLst>
        </pc:spChg>
        <pc:spChg chg="add mod">
          <ac:chgData name="Theising, Adam" userId="3d7404c7-917c-4350-8197-00e5432fe388" providerId="ADAL" clId="{0C0E6085-4B89-4B68-B4C1-CD328F3B6B1B}" dt="2023-09-20T15:59:50.427" v="13932" actId="1076"/>
          <ac:spMkLst>
            <pc:docMk/>
            <pc:sldMk cId="2718740982" sldId="512"/>
            <ac:spMk id="6" creationId="{5EFCFD29-C667-EF76-DFE0-25CD565C08EF}"/>
          </ac:spMkLst>
        </pc:spChg>
        <pc:spChg chg="mod">
          <ac:chgData name="Theising, Adam" userId="3d7404c7-917c-4350-8197-00e5432fe388" providerId="ADAL" clId="{0C0E6085-4B89-4B68-B4C1-CD328F3B6B1B}" dt="2023-09-20T15:59:28.949" v="13925" actId="313"/>
          <ac:spMkLst>
            <pc:docMk/>
            <pc:sldMk cId="2718740982" sldId="512"/>
            <ac:spMk id="11" creationId="{462E9AFE-FCE3-4594-A4DB-141C6B7644D4}"/>
          </ac:spMkLst>
        </pc:spChg>
        <pc:picChg chg="mod">
          <ac:chgData name="Theising, Adam" userId="3d7404c7-917c-4350-8197-00e5432fe388" providerId="ADAL" clId="{0C0E6085-4B89-4B68-B4C1-CD328F3B6B1B}" dt="2023-09-20T15:59:44.304" v="13929" actId="1076"/>
          <ac:picMkLst>
            <pc:docMk/>
            <pc:sldMk cId="2718740982" sldId="512"/>
            <ac:picMk id="3" creationId="{3F27EF66-BAF5-4500-B6FA-AC8DC808F708}"/>
          </ac:picMkLst>
        </pc:picChg>
      </pc:sldChg>
      <pc:sldChg chg="addSp delSp modSp add mod ord">
        <pc:chgData name="Theising, Adam" userId="3d7404c7-917c-4350-8197-00e5432fe388" providerId="ADAL" clId="{0C0E6085-4B89-4B68-B4C1-CD328F3B6B1B}" dt="2023-09-20T17:45:22.495" v="15796" actId="20577"/>
        <pc:sldMkLst>
          <pc:docMk/>
          <pc:sldMk cId="2377363709" sldId="513"/>
        </pc:sldMkLst>
        <pc:spChg chg="mod">
          <ac:chgData name="Theising, Adam" userId="3d7404c7-917c-4350-8197-00e5432fe388" providerId="ADAL" clId="{0C0E6085-4B89-4B68-B4C1-CD328F3B6B1B}" dt="2023-09-20T17:45:22.495" v="15796" actId="20577"/>
          <ac:spMkLst>
            <pc:docMk/>
            <pc:sldMk cId="2377363709" sldId="513"/>
            <ac:spMk id="8" creationId="{48EA0275-B4B1-4B79-AB09-14E746A16206}"/>
          </ac:spMkLst>
        </pc:spChg>
        <pc:spChg chg="del mod">
          <ac:chgData name="Theising, Adam" userId="3d7404c7-917c-4350-8197-00e5432fe388" providerId="ADAL" clId="{0C0E6085-4B89-4B68-B4C1-CD328F3B6B1B}" dt="2023-09-20T17:20:46.191" v="15085" actId="478"/>
          <ac:spMkLst>
            <pc:docMk/>
            <pc:sldMk cId="2377363709" sldId="513"/>
            <ac:spMk id="9" creationId="{9A8AE995-3761-4E8E-B676-D7F73B916651}"/>
          </ac:spMkLst>
        </pc:spChg>
        <pc:spChg chg="mod">
          <ac:chgData name="Theising, Adam" userId="3d7404c7-917c-4350-8197-00e5432fe388" providerId="ADAL" clId="{0C0E6085-4B89-4B68-B4C1-CD328F3B6B1B}" dt="2023-09-20T17:44:50.912" v="15747" actId="1076"/>
          <ac:spMkLst>
            <pc:docMk/>
            <pc:sldMk cId="2377363709" sldId="513"/>
            <ac:spMk id="11" creationId="{462E9AFE-FCE3-4594-A4DB-141C6B7644D4}"/>
          </ac:spMkLst>
        </pc:spChg>
        <pc:picChg chg="add mod">
          <ac:chgData name="Theising, Adam" userId="3d7404c7-917c-4350-8197-00e5432fe388" providerId="ADAL" clId="{0C0E6085-4B89-4B68-B4C1-CD328F3B6B1B}" dt="2023-09-20T16:09:53.311" v="14144" actId="1076"/>
          <ac:picMkLst>
            <pc:docMk/>
            <pc:sldMk cId="2377363709" sldId="513"/>
            <ac:picMk id="2" creationId="{49DD342E-A72B-84A0-763F-B953CEFAA44A}"/>
          </ac:picMkLst>
        </pc:picChg>
        <pc:picChg chg="del">
          <ac:chgData name="Theising, Adam" userId="3d7404c7-917c-4350-8197-00e5432fe388" providerId="ADAL" clId="{0C0E6085-4B89-4B68-B4C1-CD328F3B6B1B}" dt="2023-09-20T16:09:49.215" v="14142" actId="478"/>
          <ac:picMkLst>
            <pc:docMk/>
            <pc:sldMk cId="2377363709" sldId="513"/>
            <ac:picMk id="4" creationId="{1B17C828-1D2F-A9F0-EB78-001EABF95528}"/>
          </ac:picMkLst>
        </pc:picChg>
        <pc:picChg chg="del">
          <ac:chgData name="Theising, Adam" userId="3d7404c7-917c-4350-8197-00e5432fe388" providerId="ADAL" clId="{0C0E6085-4B89-4B68-B4C1-CD328F3B6B1B}" dt="2023-09-20T16:09:48.350" v="14141" actId="478"/>
          <ac:picMkLst>
            <pc:docMk/>
            <pc:sldMk cId="2377363709" sldId="513"/>
            <ac:picMk id="5" creationId="{63A448A2-9EE5-B1B4-1499-2FCAAF50781E}"/>
          </ac:picMkLst>
        </pc:picChg>
      </pc:sldChg>
      <pc:sldChg chg="addSp delSp modSp add mod">
        <pc:chgData name="Theising, Adam" userId="3d7404c7-917c-4350-8197-00e5432fe388" providerId="ADAL" clId="{0C0E6085-4B89-4B68-B4C1-CD328F3B6B1B}" dt="2023-09-20T17:55:50.420" v="17166" actId="1076"/>
        <pc:sldMkLst>
          <pc:docMk/>
          <pc:sldMk cId="3133509484" sldId="514"/>
        </pc:sldMkLst>
        <pc:spChg chg="mod">
          <ac:chgData name="Theising, Adam" userId="3d7404c7-917c-4350-8197-00e5432fe388" providerId="ADAL" clId="{0C0E6085-4B89-4B68-B4C1-CD328F3B6B1B}" dt="2023-09-20T17:55:24.820" v="17113" actId="1076"/>
          <ac:spMkLst>
            <pc:docMk/>
            <pc:sldMk cId="3133509484" sldId="514"/>
            <ac:spMk id="8" creationId="{48EA0275-B4B1-4B79-AB09-14E746A16206}"/>
          </ac:spMkLst>
        </pc:spChg>
        <pc:spChg chg="mod">
          <ac:chgData name="Theising, Adam" userId="3d7404c7-917c-4350-8197-00e5432fe388" providerId="ADAL" clId="{0C0E6085-4B89-4B68-B4C1-CD328F3B6B1B}" dt="2023-09-20T17:55:41.340" v="17164" actId="1076"/>
          <ac:spMkLst>
            <pc:docMk/>
            <pc:sldMk cId="3133509484" sldId="514"/>
            <ac:spMk id="9" creationId="{9A8AE995-3761-4E8E-B676-D7F73B916651}"/>
          </ac:spMkLst>
        </pc:spChg>
        <pc:spChg chg="mod">
          <ac:chgData name="Theising, Adam" userId="3d7404c7-917c-4350-8197-00e5432fe388" providerId="ADAL" clId="{0C0E6085-4B89-4B68-B4C1-CD328F3B6B1B}" dt="2023-09-20T17:55:50.420" v="17166" actId="1076"/>
          <ac:spMkLst>
            <pc:docMk/>
            <pc:sldMk cId="3133509484" sldId="514"/>
            <ac:spMk id="11" creationId="{462E9AFE-FCE3-4594-A4DB-141C6B7644D4}"/>
          </ac:spMkLst>
        </pc:spChg>
        <pc:picChg chg="del">
          <ac:chgData name="Theising, Adam" userId="3d7404c7-917c-4350-8197-00e5432fe388" providerId="ADAL" clId="{0C0E6085-4B89-4B68-B4C1-CD328F3B6B1B}" dt="2023-09-20T16:10:29.903" v="14151" actId="478"/>
          <ac:picMkLst>
            <pc:docMk/>
            <pc:sldMk cId="3133509484" sldId="514"/>
            <ac:picMk id="2" creationId="{49DD342E-A72B-84A0-763F-B953CEFAA44A}"/>
          </ac:picMkLst>
        </pc:picChg>
        <pc:picChg chg="add mod">
          <ac:chgData name="Theising, Adam" userId="3d7404c7-917c-4350-8197-00e5432fe388" providerId="ADAL" clId="{0C0E6085-4B89-4B68-B4C1-CD328F3B6B1B}" dt="2023-09-20T16:10:36.022" v="14152" actId="1076"/>
          <ac:picMkLst>
            <pc:docMk/>
            <pc:sldMk cId="3133509484" sldId="514"/>
            <ac:picMk id="3" creationId="{69893F9C-1E87-3B13-59ED-DFF59A0C5CC5}"/>
          </ac:picMkLst>
        </pc:picChg>
      </pc:sldChg>
      <pc:sldChg chg="add">
        <pc:chgData name="Theising, Adam" userId="3d7404c7-917c-4350-8197-00e5432fe388" providerId="ADAL" clId="{0C0E6085-4B89-4B68-B4C1-CD328F3B6B1B}" dt="2023-09-20T16:11:48.865" v="14154" actId="2890"/>
        <pc:sldMkLst>
          <pc:docMk/>
          <pc:sldMk cId="2481672455" sldId="515"/>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6F51268-28D7-4A1D-B6E7-7FC724367079}" type="datetimeFigureOut">
              <a:rPr lang="en-US" smtClean="0"/>
              <a:t>9/19/2023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5CB739-FC4C-4CC2-B8DD-75C8DB48E189}" type="slidenum">
              <a:rPr lang="en-US" smtClean="0"/>
              <a:t>‹#›</a:t>
            </a:fld>
            <a:endParaRPr lang="en-US"/>
          </a:p>
        </p:txBody>
      </p:sp>
    </p:spTree>
    <p:extLst>
      <p:ext uri="{BB962C8B-B14F-4D97-AF65-F5344CB8AC3E}">
        <p14:creationId xmlns:p14="http://schemas.microsoft.com/office/powerpoint/2010/main" val="25208951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5CB739-FC4C-4CC2-B8DD-75C8DB48E189}" type="slidenum">
              <a:rPr lang="en-US" smtClean="0"/>
              <a:t>2</a:t>
            </a:fld>
            <a:endParaRPr lang="en-US"/>
          </a:p>
        </p:txBody>
      </p:sp>
    </p:spTree>
    <p:extLst>
      <p:ext uri="{BB962C8B-B14F-4D97-AF65-F5344CB8AC3E}">
        <p14:creationId xmlns:p14="http://schemas.microsoft.com/office/powerpoint/2010/main" val="25925229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5CB739-FC4C-4CC2-B8DD-75C8DB48E189}" type="slidenum">
              <a:rPr lang="en-US" smtClean="0"/>
              <a:t>11</a:t>
            </a:fld>
            <a:endParaRPr lang="en-US"/>
          </a:p>
        </p:txBody>
      </p:sp>
    </p:spTree>
    <p:extLst>
      <p:ext uri="{BB962C8B-B14F-4D97-AF65-F5344CB8AC3E}">
        <p14:creationId xmlns:p14="http://schemas.microsoft.com/office/powerpoint/2010/main" val="29646251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5CB739-FC4C-4CC2-B8DD-75C8DB48E189}" type="slidenum">
              <a:rPr lang="en-US" smtClean="0"/>
              <a:t>12</a:t>
            </a:fld>
            <a:endParaRPr lang="en-US"/>
          </a:p>
        </p:txBody>
      </p:sp>
    </p:spTree>
    <p:extLst>
      <p:ext uri="{BB962C8B-B14F-4D97-AF65-F5344CB8AC3E}">
        <p14:creationId xmlns:p14="http://schemas.microsoft.com/office/powerpoint/2010/main" val="25470303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5CB739-FC4C-4CC2-B8DD-75C8DB48E189}" type="slidenum">
              <a:rPr lang="en-US" smtClean="0"/>
              <a:t>13</a:t>
            </a:fld>
            <a:endParaRPr lang="en-US"/>
          </a:p>
        </p:txBody>
      </p:sp>
    </p:spTree>
    <p:extLst>
      <p:ext uri="{BB962C8B-B14F-4D97-AF65-F5344CB8AC3E}">
        <p14:creationId xmlns:p14="http://schemas.microsoft.com/office/powerpoint/2010/main" val="2955688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5CB739-FC4C-4CC2-B8DD-75C8DB48E189}" type="slidenum">
              <a:rPr lang="en-US" smtClean="0"/>
              <a:t>14</a:t>
            </a:fld>
            <a:endParaRPr lang="en-US"/>
          </a:p>
        </p:txBody>
      </p:sp>
    </p:spTree>
    <p:extLst>
      <p:ext uri="{BB962C8B-B14F-4D97-AF65-F5344CB8AC3E}">
        <p14:creationId xmlns:p14="http://schemas.microsoft.com/office/powerpoint/2010/main" val="19742213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5CB739-FC4C-4CC2-B8DD-75C8DB48E189}" type="slidenum">
              <a:rPr lang="en-US" smtClean="0"/>
              <a:t>15</a:t>
            </a:fld>
            <a:endParaRPr lang="en-US"/>
          </a:p>
        </p:txBody>
      </p:sp>
    </p:spTree>
    <p:extLst>
      <p:ext uri="{BB962C8B-B14F-4D97-AF65-F5344CB8AC3E}">
        <p14:creationId xmlns:p14="http://schemas.microsoft.com/office/powerpoint/2010/main" val="9518405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5CB739-FC4C-4CC2-B8DD-75C8DB48E189}" type="slidenum">
              <a:rPr lang="en-US" smtClean="0"/>
              <a:t>16</a:t>
            </a:fld>
            <a:endParaRPr lang="en-US"/>
          </a:p>
        </p:txBody>
      </p:sp>
    </p:spTree>
    <p:extLst>
      <p:ext uri="{BB962C8B-B14F-4D97-AF65-F5344CB8AC3E}">
        <p14:creationId xmlns:p14="http://schemas.microsoft.com/office/powerpoint/2010/main" val="6448706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5CB739-FC4C-4CC2-B8DD-75C8DB48E189}" type="slidenum">
              <a:rPr lang="en-US" smtClean="0"/>
              <a:t>17</a:t>
            </a:fld>
            <a:endParaRPr lang="en-US"/>
          </a:p>
        </p:txBody>
      </p:sp>
    </p:spTree>
    <p:extLst>
      <p:ext uri="{BB962C8B-B14F-4D97-AF65-F5344CB8AC3E}">
        <p14:creationId xmlns:p14="http://schemas.microsoft.com/office/powerpoint/2010/main" val="15822020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5CB739-FC4C-4CC2-B8DD-75C8DB48E189}" type="slidenum">
              <a:rPr lang="en-US" smtClean="0"/>
              <a:t>18</a:t>
            </a:fld>
            <a:endParaRPr lang="en-US"/>
          </a:p>
        </p:txBody>
      </p:sp>
    </p:spTree>
    <p:extLst>
      <p:ext uri="{BB962C8B-B14F-4D97-AF65-F5344CB8AC3E}">
        <p14:creationId xmlns:p14="http://schemas.microsoft.com/office/powerpoint/2010/main" val="33806767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5CB739-FC4C-4CC2-B8DD-75C8DB48E189}" type="slidenum">
              <a:rPr lang="en-US" smtClean="0"/>
              <a:t>19</a:t>
            </a:fld>
            <a:endParaRPr lang="en-US"/>
          </a:p>
        </p:txBody>
      </p:sp>
    </p:spTree>
    <p:extLst>
      <p:ext uri="{BB962C8B-B14F-4D97-AF65-F5344CB8AC3E}">
        <p14:creationId xmlns:p14="http://schemas.microsoft.com/office/powerpoint/2010/main" val="24614544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5CB739-FC4C-4CC2-B8DD-75C8DB48E189}" type="slidenum">
              <a:rPr lang="en-US" smtClean="0"/>
              <a:t>20</a:t>
            </a:fld>
            <a:endParaRPr lang="en-US"/>
          </a:p>
        </p:txBody>
      </p:sp>
    </p:spTree>
    <p:extLst>
      <p:ext uri="{BB962C8B-B14F-4D97-AF65-F5344CB8AC3E}">
        <p14:creationId xmlns:p14="http://schemas.microsoft.com/office/powerpoint/2010/main" val="8616201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5CB739-FC4C-4CC2-B8DD-75C8DB48E189}" type="slidenum">
              <a:rPr lang="en-US" smtClean="0"/>
              <a:t>3</a:t>
            </a:fld>
            <a:endParaRPr lang="en-US"/>
          </a:p>
        </p:txBody>
      </p:sp>
    </p:spTree>
    <p:extLst>
      <p:ext uri="{BB962C8B-B14F-4D97-AF65-F5344CB8AC3E}">
        <p14:creationId xmlns:p14="http://schemas.microsoft.com/office/powerpoint/2010/main" val="311275241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5CB739-FC4C-4CC2-B8DD-75C8DB48E189}" type="slidenum">
              <a:rPr lang="en-US" smtClean="0"/>
              <a:t>21</a:t>
            </a:fld>
            <a:endParaRPr lang="en-US"/>
          </a:p>
        </p:txBody>
      </p:sp>
    </p:spTree>
    <p:extLst>
      <p:ext uri="{BB962C8B-B14F-4D97-AF65-F5344CB8AC3E}">
        <p14:creationId xmlns:p14="http://schemas.microsoft.com/office/powerpoint/2010/main" val="218639130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5CB739-FC4C-4CC2-B8DD-75C8DB48E189}" type="slidenum">
              <a:rPr lang="en-US" smtClean="0"/>
              <a:t>22</a:t>
            </a:fld>
            <a:endParaRPr lang="en-US"/>
          </a:p>
        </p:txBody>
      </p:sp>
    </p:spTree>
    <p:extLst>
      <p:ext uri="{BB962C8B-B14F-4D97-AF65-F5344CB8AC3E}">
        <p14:creationId xmlns:p14="http://schemas.microsoft.com/office/powerpoint/2010/main" val="33690019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5CB739-FC4C-4CC2-B8DD-75C8DB48E189}" type="slidenum">
              <a:rPr lang="en-US" smtClean="0"/>
              <a:t>23</a:t>
            </a:fld>
            <a:endParaRPr lang="en-US"/>
          </a:p>
        </p:txBody>
      </p:sp>
    </p:spTree>
    <p:extLst>
      <p:ext uri="{BB962C8B-B14F-4D97-AF65-F5344CB8AC3E}">
        <p14:creationId xmlns:p14="http://schemas.microsoft.com/office/powerpoint/2010/main" val="255233515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5CB739-FC4C-4CC2-B8DD-75C8DB48E189}" type="slidenum">
              <a:rPr lang="en-US" smtClean="0"/>
              <a:t>24</a:t>
            </a:fld>
            <a:endParaRPr lang="en-US"/>
          </a:p>
        </p:txBody>
      </p:sp>
    </p:spTree>
    <p:extLst>
      <p:ext uri="{BB962C8B-B14F-4D97-AF65-F5344CB8AC3E}">
        <p14:creationId xmlns:p14="http://schemas.microsoft.com/office/powerpoint/2010/main" val="51490593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5CB739-FC4C-4CC2-B8DD-75C8DB48E189}" type="slidenum">
              <a:rPr lang="en-US" smtClean="0"/>
              <a:t>25</a:t>
            </a:fld>
            <a:endParaRPr lang="en-US"/>
          </a:p>
        </p:txBody>
      </p:sp>
    </p:spTree>
    <p:extLst>
      <p:ext uri="{BB962C8B-B14F-4D97-AF65-F5344CB8AC3E}">
        <p14:creationId xmlns:p14="http://schemas.microsoft.com/office/powerpoint/2010/main" val="41348416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5CB739-FC4C-4CC2-B8DD-75C8DB48E189}" type="slidenum">
              <a:rPr lang="en-US" smtClean="0"/>
              <a:t>26</a:t>
            </a:fld>
            <a:endParaRPr lang="en-US"/>
          </a:p>
        </p:txBody>
      </p:sp>
    </p:spTree>
    <p:extLst>
      <p:ext uri="{BB962C8B-B14F-4D97-AF65-F5344CB8AC3E}">
        <p14:creationId xmlns:p14="http://schemas.microsoft.com/office/powerpoint/2010/main" val="84988434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5CB739-FC4C-4CC2-B8DD-75C8DB48E189}" type="slidenum">
              <a:rPr lang="en-US" smtClean="0"/>
              <a:t>27</a:t>
            </a:fld>
            <a:endParaRPr lang="en-US"/>
          </a:p>
        </p:txBody>
      </p:sp>
    </p:spTree>
    <p:extLst>
      <p:ext uri="{BB962C8B-B14F-4D97-AF65-F5344CB8AC3E}">
        <p14:creationId xmlns:p14="http://schemas.microsoft.com/office/powerpoint/2010/main" val="203284363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5CB739-FC4C-4CC2-B8DD-75C8DB48E189}" type="slidenum">
              <a:rPr lang="en-US" smtClean="0"/>
              <a:t>28</a:t>
            </a:fld>
            <a:endParaRPr lang="en-US"/>
          </a:p>
        </p:txBody>
      </p:sp>
    </p:spTree>
    <p:extLst>
      <p:ext uri="{BB962C8B-B14F-4D97-AF65-F5344CB8AC3E}">
        <p14:creationId xmlns:p14="http://schemas.microsoft.com/office/powerpoint/2010/main" val="398683632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5CB739-FC4C-4CC2-B8DD-75C8DB48E189}" type="slidenum">
              <a:rPr lang="en-US" smtClean="0"/>
              <a:t>29</a:t>
            </a:fld>
            <a:endParaRPr lang="en-US"/>
          </a:p>
        </p:txBody>
      </p:sp>
    </p:spTree>
    <p:extLst>
      <p:ext uri="{BB962C8B-B14F-4D97-AF65-F5344CB8AC3E}">
        <p14:creationId xmlns:p14="http://schemas.microsoft.com/office/powerpoint/2010/main" val="400856244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5CB739-FC4C-4CC2-B8DD-75C8DB48E189}" type="slidenum">
              <a:rPr lang="en-US" smtClean="0"/>
              <a:t>30</a:t>
            </a:fld>
            <a:endParaRPr lang="en-US"/>
          </a:p>
        </p:txBody>
      </p:sp>
    </p:spTree>
    <p:extLst>
      <p:ext uri="{BB962C8B-B14F-4D97-AF65-F5344CB8AC3E}">
        <p14:creationId xmlns:p14="http://schemas.microsoft.com/office/powerpoint/2010/main" val="20632899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5CB739-FC4C-4CC2-B8DD-75C8DB48E189}" type="slidenum">
              <a:rPr lang="en-US" smtClean="0"/>
              <a:t>4</a:t>
            </a:fld>
            <a:endParaRPr lang="en-US"/>
          </a:p>
        </p:txBody>
      </p:sp>
    </p:spTree>
    <p:extLst>
      <p:ext uri="{BB962C8B-B14F-4D97-AF65-F5344CB8AC3E}">
        <p14:creationId xmlns:p14="http://schemas.microsoft.com/office/powerpoint/2010/main" val="61787132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5CB739-FC4C-4CC2-B8DD-75C8DB48E189}" type="slidenum">
              <a:rPr lang="en-US" smtClean="0"/>
              <a:t>31</a:t>
            </a:fld>
            <a:endParaRPr lang="en-US"/>
          </a:p>
        </p:txBody>
      </p:sp>
    </p:spTree>
    <p:extLst>
      <p:ext uri="{BB962C8B-B14F-4D97-AF65-F5344CB8AC3E}">
        <p14:creationId xmlns:p14="http://schemas.microsoft.com/office/powerpoint/2010/main" val="323309461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5CB739-FC4C-4CC2-B8DD-75C8DB48E189}" type="slidenum">
              <a:rPr lang="en-US" smtClean="0"/>
              <a:t>32</a:t>
            </a:fld>
            <a:endParaRPr lang="en-US"/>
          </a:p>
        </p:txBody>
      </p:sp>
    </p:spTree>
    <p:extLst>
      <p:ext uri="{BB962C8B-B14F-4D97-AF65-F5344CB8AC3E}">
        <p14:creationId xmlns:p14="http://schemas.microsoft.com/office/powerpoint/2010/main" val="422840700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5CB739-FC4C-4CC2-B8DD-75C8DB48E189}" type="slidenum">
              <a:rPr lang="en-US" smtClean="0"/>
              <a:t>33</a:t>
            </a:fld>
            <a:endParaRPr lang="en-US"/>
          </a:p>
        </p:txBody>
      </p:sp>
    </p:spTree>
    <p:extLst>
      <p:ext uri="{BB962C8B-B14F-4D97-AF65-F5344CB8AC3E}">
        <p14:creationId xmlns:p14="http://schemas.microsoft.com/office/powerpoint/2010/main" val="288747082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5CB739-FC4C-4CC2-B8DD-75C8DB48E189}" type="slidenum">
              <a:rPr lang="en-US" smtClean="0"/>
              <a:t>34</a:t>
            </a:fld>
            <a:endParaRPr lang="en-US"/>
          </a:p>
        </p:txBody>
      </p:sp>
    </p:spTree>
    <p:extLst>
      <p:ext uri="{BB962C8B-B14F-4D97-AF65-F5344CB8AC3E}">
        <p14:creationId xmlns:p14="http://schemas.microsoft.com/office/powerpoint/2010/main" val="119450585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5CB739-FC4C-4CC2-B8DD-75C8DB48E189}" type="slidenum">
              <a:rPr lang="en-US" smtClean="0"/>
              <a:t>35</a:t>
            </a:fld>
            <a:endParaRPr lang="en-US"/>
          </a:p>
        </p:txBody>
      </p:sp>
    </p:spTree>
    <p:extLst>
      <p:ext uri="{BB962C8B-B14F-4D97-AF65-F5344CB8AC3E}">
        <p14:creationId xmlns:p14="http://schemas.microsoft.com/office/powerpoint/2010/main" val="327032609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5CB739-FC4C-4CC2-B8DD-75C8DB48E189}" type="slidenum">
              <a:rPr lang="en-US" smtClean="0"/>
              <a:t>36</a:t>
            </a:fld>
            <a:endParaRPr lang="en-US"/>
          </a:p>
        </p:txBody>
      </p:sp>
    </p:spTree>
    <p:extLst>
      <p:ext uri="{BB962C8B-B14F-4D97-AF65-F5344CB8AC3E}">
        <p14:creationId xmlns:p14="http://schemas.microsoft.com/office/powerpoint/2010/main" val="400175187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5CB739-FC4C-4CC2-B8DD-75C8DB48E189}" type="slidenum">
              <a:rPr lang="en-US" smtClean="0"/>
              <a:t>37</a:t>
            </a:fld>
            <a:endParaRPr lang="en-US"/>
          </a:p>
        </p:txBody>
      </p:sp>
    </p:spTree>
    <p:extLst>
      <p:ext uri="{BB962C8B-B14F-4D97-AF65-F5344CB8AC3E}">
        <p14:creationId xmlns:p14="http://schemas.microsoft.com/office/powerpoint/2010/main" val="411247019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5CB739-FC4C-4CC2-B8DD-75C8DB48E189}" type="slidenum">
              <a:rPr lang="en-US" smtClean="0"/>
              <a:t>38</a:t>
            </a:fld>
            <a:endParaRPr lang="en-US"/>
          </a:p>
        </p:txBody>
      </p:sp>
    </p:spTree>
    <p:extLst>
      <p:ext uri="{BB962C8B-B14F-4D97-AF65-F5344CB8AC3E}">
        <p14:creationId xmlns:p14="http://schemas.microsoft.com/office/powerpoint/2010/main" val="272958464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5CB739-FC4C-4CC2-B8DD-75C8DB48E189}" type="slidenum">
              <a:rPr lang="en-US" smtClean="0"/>
              <a:t>39</a:t>
            </a:fld>
            <a:endParaRPr lang="en-US"/>
          </a:p>
        </p:txBody>
      </p:sp>
    </p:spTree>
    <p:extLst>
      <p:ext uri="{BB962C8B-B14F-4D97-AF65-F5344CB8AC3E}">
        <p14:creationId xmlns:p14="http://schemas.microsoft.com/office/powerpoint/2010/main" val="341800457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5CB739-FC4C-4CC2-B8DD-75C8DB48E189}" type="slidenum">
              <a:rPr lang="en-US" smtClean="0"/>
              <a:t>40</a:t>
            </a:fld>
            <a:endParaRPr lang="en-US"/>
          </a:p>
        </p:txBody>
      </p:sp>
    </p:spTree>
    <p:extLst>
      <p:ext uri="{BB962C8B-B14F-4D97-AF65-F5344CB8AC3E}">
        <p14:creationId xmlns:p14="http://schemas.microsoft.com/office/powerpoint/2010/main" val="4978057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5CB739-FC4C-4CC2-B8DD-75C8DB48E189}" type="slidenum">
              <a:rPr lang="en-US" smtClean="0"/>
              <a:t>5</a:t>
            </a:fld>
            <a:endParaRPr lang="en-US"/>
          </a:p>
        </p:txBody>
      </p:sp>
    </p:spTree>
    <p:extLst>
      <p:ext uri="{BB962C8B-B14F-4D97-AF65-F5344CB8AC3E}">
        <p14:creationId xmlns:p14="http://schemas.microsoft.com/office/powerpoint/2010/main" val="12919472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5CB739-FC4C-4CC2-B8DD-75C8DB48E189}" type="slidenum">
              <a:rPr lang="en-US" smtClean="0"/>
              <a:t>6</a:t>
            </a:fld>
            <a:endParaRPr lang="en-US"/>
          </a:p>
        </p:txBody>
      </p:sp>
    </p:spTree>
    <p:extLst>
      <p:ext uri="{BB962C8B-B14F-4D97-AF65-F5344CB8AC3E}">
        <p14:creationId xmlns:p14="http://schemas.microsoft.com/office/powerpoint/2010/main" val="12401679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5CB739-FC4C-4CC2-B8DD-75C8DB48E189}" type="slidenum">
              <a:rPr lang="en-US" smtClean="0"/>
              <a:t>7</a:t>
            </a:fld>
            <a:endParaRPr lang="en-US"/>
          </a:p>
        </p:txBody>
      </p:sp>
    </p:spTree>
    <p:extLst>
      <p:ext uri="{BB962C8B-B14F-4D97-AF65-F5344CB8AC3E}">
        <p14:creationId xmlns:p14="http://schemas.microsoft.com/office/powerpoint/2010/main" val="24574937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5CB739-FC4C-4CC2-B8DD-75C8DB48E189}" type="slidenum">
              <a:rPr lang="en-US" smtClean="0"/>
              <a:t>8</a:t>
            </a:fld>
            <a:endParaRPr lang="en-US"/>
          </a:p>
        </p:txBody>
      </p:sp>
    </p:spTree>
    <p:extLst>
      <p:ext uri="{BB962C8B-B14F-4D97-AF65-F5344CB8AC3E}">
        <p14:creationId xmlns:p14="http://schemas.microsoft.com/office/powerpoint/2010/main" val="31725290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5CB739-FC4C-4CC2-B8DD-75C8DB48E189}" type="slidenum">
              <a:rPr lang="en-US" smtClean="0"/>
              <a:t>9</a:t>
            </a:fld>
            <a:endParaRPr lang="en-US"/>
          </a:p>
        </p:txBody>
      </p:sp>
    </p:spTree>
    <p:extLst>
      <p:ext uri="{BB962C8B-B14F-4D97-AF65-F5344CB8AC3E}">
        <p14:creationId xmlns:p14="http://schemas.microsoft.com/office/powerpoint/2010/main" val="35805505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5CB739-FC4C-4CC2-B8DD-75C8DB48E189}" type="slidenum">
              <a:rPr lang="en-US" smtClean="0"/>
              <a:t>10</a:t>
            </a:fld>
            <a:endParaRPr lang="en-US"/>
          </a:p>
        </p:txBody>
      </p:sp>
    </p:spTree>
    <p:extLst>
      <p:ext uri="{BB962C8B-B14F-4D97-AF65-F5344CB8AC3E}">
        <p14:creationId xmlns:p14="http://schemas.microsoft.com/office/powerpoint/2010/main" val="35192440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cxnSp>
        <p:nvCxnSpPr>
          <p:cNvPr id="23" name="Straight Connector 22"/>
          <p:cNvCxnSpPr>
            <a:cxnSpLocks/>
          </p:cNvCxnSpPr>
          <p:nvPr userDrawn="1"/>
        </p:nvCxnSpPr>
        <p:spPr>
          <a:xfrm flipV="1">
            <a:off x="576573" y="3252524"/>
            <a:ext cx="8719827" cy="1"/>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9" name="TextBox 38"/>
          <p:cNvSpPr txBox="1"/>
          <p:nvPr userDrawn="1"/>
        </p:nvSpPr>
        <p:spPr>
          <a:xfrm>
            <a:off x="2895600" y="2336373"/>
            <a:ext cx="6400800" cy="369332"/>
          </a:xfrm>
          <a:prstGeom prst="rect">
            <a:avLst/>
          </a:prstGeom>
          <a:noFill/>
        </p:spPr>
        <p:txBody>
          <a:bodyPr wrap="square" rtlCol="0" anchor="ctr">
            <a:spAutoFit/>
          </a:bodyPr>
          <a:lstStyle/>
          <a:p>
            <a:pPr algn="ctr"/>
            <a:endParaRPr lang="en-US" dirty="0"/>
          </a:p>
        </p:txBody>
      </p:sp>
    </p:spTree>
    <p:extLst>
      <p:ext uri="{BB962C8B-B14F-4D97-AF65-F5344CB8AC3E}">
        <p14:creationId xmlns:p14="http://schemas.microsoft.com/office/powerpoint/2010/main" val="693858643"/>
      </p:ext>
    </p:extLst>
  </p:cSld>
  <p:clrMapOvr>
    <a:masterClrMapping/>
  </p:clrMapOvr>
  <p:extLst>
    <p:ext uri="{DCECCB84-F9BA-43D5-87BE-67443E8EF086}">
      <p15:sldGuideLst xmlns:p15="http://schemas.microsoft.com/office/powerpoint/2012/main">
        <p15:guide id="1" orient="horz" pos="216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general">
    <p:spTree>
      <p:nvGrpSpPr>
        <p:cNvPr id="1" name=""/>
        <p:cNvGrpSpPr/>
        <p:nvPr/>
      </p:nvGrpSpPr>
      <p:grpSpPr>
        <a:xfrm>
          <a:off x="0" y="0"/>
          <a:ext cx="0" cy="0"/>
          <a:chOff x="0" y="0"/>
          <a:chExt cx="0" cy="0"/>
        </a:xfrm>
      </p:grpSpPr>
      <p:sp>
        <p:nvSpPr>
          <p:cNvPr id="6" name="Text Placeholder 2"/>
          <p:cNvSpPr>
            <a:spLocks noGrp="1"/>
          </p:cNvSpPr>
          <p:nvPr>
            <p:ph idx="1"/>
          </p:nvPr>
        </p:nvSpPr>
        <p:spPr>
          <a:xfrm>
            <a:off x="1097280" y="1845734"/>
            <a:ext cx="10058400" cy="4023360"/>
          </a:xfrm>
          <a:prstGeom prst="rect">
            <a:avLst/>
          </a:prstGeom>
        </p:spPr>
        <p:txBody>
          <a:bodyPr vert="horz" lIns="0" tIns="45720" rIns="0" bIns="45720" rtlCol="0">
            <a:normAutofit/>
          </a:bodyPr>
          <a:lstStyle>
            <a:lvl1pPr>
              <a:defRPr sz="1400">
                <a:latin typeface="Times New Roman" panose="02020603050405020304" pitchFamily="18" charset="0"/>
                <a:cs typeface="Times New Roman" panose="02020603050405020304" pitchFamily="18" charset="0"/>
              </a:defRPr>
            </a:lvl1pPr>
            <a:lvl2pPr>
              <a:defRPr sz="1400">
                <a:latin typeface="Times New Roman" panose="02020603050405020304" pitchFamily="18" charset="0"/>
                <a:cs typeface="Times New Roman" panose="02020603050405020304" pitchFamily="18" charset="0"/>
              </a:defRPr>
            </a:lvl2pPr>
            <a:lvl3pPr>
              <a:defRPr sz="1400">
                <a:latin typeface="Times New Roman" panose="02020603050405020304" pitchFamily="18" charset="0"/>
                <a:cs typeface="Times New Roman" panose="02020603050405020304" pitchFamily="18" charset="0"/>
              </a:defRPr>
            </a:lvl3pPr>
            <a:lvl4pPr>
              <a:defRPr sz="1400">
                <a:latin typeface="Times New Roman" panose="02020603050405020304" pitchFamily="18" charset="0"/>
                <a:cs typeface="Times New Roman" panose="02020603050405020304" pitchFamily="18" charset="0"/>
              </a:defRPr>
            </a:lvl4pPr>
            <a:lvl5pPr>
              <a:defRPr sz="1400">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endParaRPr lang="en-US" dirty="0"/>
          </a:p>
        </p:txBody>
      </p:sp>
    </p:spTree>
    <p:extLst>
      <p:ext uri="{BB962C8B-B14F-4D97-AF65-F5344CB8AC3E}">
        <p14:creationId xmlns:p14="http://schemas.microsoft.com/office/powerpoint/2010/main" val="416198406"/>
      </p:ext>
    </p:extLst>
  </p:cSld>
  <p:clrMapOvr>
    <a:masterClrMapping/>
  </p:clrMapOvr>
  <p:extLst>
    <p:ext uri="{DCECCB84-F9BA-43D5-87BE-67443E8EF086}">
      <p15:sldGuideLst xmlns:p15="http://schemas.microsoft.com/office/powerpoint/2012/main">
        <p15:guide id="1" orient="horz" pos="216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general">
    <p:spTree>
      <p:nvGrpSpPr>
        <p:cNvPr id="1" name=""/>
        <p:cNvGrpSpPr/>
        <p:nvPr/>
      </p:nvGrpSpPr>
      <p:grpSpPr>
        <a:xfrm>
          <a:off x="0" y="0"/>
          <a:ext cx="0" cy="0"/>
          <a:chOff x="0" y="0"/>
          <a:chExt cx="0" cy="0"/>
        </a:xfrm>
      </p:grpSpPr>
    </p:spTree>
    <p:extLst>
      <p:ext uri="{BB962C8B-B14F-4D97-AF65-F5344CB8AC3E}">
        <p14:creationId xmlns:p14="http://schemas.microsoft.com/office/powerpoint/2010/main" val="726578818"/>
      </p:ext>
    </p:extLst>
  </p:cSld>
  <p:clrMapOvr>
    <a:masterClrMapping/>
  </p:clrMapOvr>
  <p:extLst>
    <p:ext uri="{DCECCB84-F9BA-43D5-87BE-67443E8EF086}">
      <p15:sldGuideLst xmlns:p15="http://schemas.microsoft.com/office/powerpoint/2012/main">
        <p15:guide id="1" orient="horz" pos="216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2_general">
    <p:spTree>
      <p:nvGrpSpPr>
        <p:cNvPr id="1" name=""/>
        <p:cNvGrpSpPr/>
        <p:nvPr/>
      </p:nvGrpSpPr>
      <p:grpSpPr>
        <a:xfrm>
          <a:off x="0" y="0"/>
          <a:ext cx="0" cy="0"/>
          <a:chOff x="0" y="0"/>
          <a:chExt cx="0" cy="0"/>
        </a:xfrm>
      </p:grpSpPr>
      <p:sp>
        <p:nvSpPr>
          <p:cNvPr id="2" name="Footer Placeholder 4"/>
          <p:cNvSpPr txBox="1">
            <a:spLocks/>
          </p:cNvSpPr>
          <p:nvPr userDrawn="1"/>
        </p:nvSpPr>
        <p:spPr>
          <a:xfrm>
            <a:off x="2251882" y="6506128"/>
            <a:ext cx="6587318" cy="288956"/>
          </a:xfrm>
          <a:prstGeom prst="rect">
            <a:avLst/>
          </a:prstGeom>
        </p:spPr>
        <p:txBody>
          <a:bodyPr vert="horz" lIns="91440" tIns="45720" rIns="91440" bIns="45720" rtlCol="0" anchor="ctr"/>
          <a:lstStyle>
            <a:defPPr>
              <a:defRPr lang="en-US"/>
            </a:defPPr>
            <a:lvl1pPr marL="0" algn="ctr" defTabSz="914400" rtl="0" eaLnBrk="1" latinLnBrk="0" hangingPunct="1">
              <a:defRPr sz="1200" kern="1200" cap="none" baseline="0">
                <a:solidFill>
                  <a:srgbClr val="FFFFFF"/>
                </a:solidFill>
                <a:latin typeface="Times New Roman" panose="02020603050405020304" pitchFamily="18" charset="0"/>
                <a:ea typeface="+mn-ea"/>
                <a:cs typeface="Times New Roman" panose="02020603050405020304" pitchFamily="18"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a:solidFill>
                  <a:schemeClr val="bg1"/>
                </a:solidFill>
                <a:latin typeface="Times New Roman" panose="02020603050405020304" pitchFamily="18" charset="0"/>
                <a:cs typeface="Times New Roman" panose="02020603050405020304" pitchFamily="18" charset="0"/>
              </a:rPr>
              <a:t>WTP for water quality, location information, and the rural-urban divide</a:t>
            </a:r>
          </a:p>
        </p:txBody>
      </p:sp>
    </p:spTree>
    <p:extLst>
      <p:ext uri="{BB962C8B-B14F-4D97-AF65-F5344CB8AC3E}">
        <p14:creationId xmlns:p14="http://schemas.microsoft.com/office/powerpoint/2010/main" val="621389552"/>
      </p:ext>
    </p:extLst>
  </p:cSld>
  <p:clrMapOvr>
    <a:masterClrMapping/>
  </p:clrMapOvr>
  <p:extLst>
    <p:ext uri="{DCECCB84-F9BA-43D5-87BE-67443E8EF086}">
      <p15:sldGuideLst xmlns:p15="http://schemas.microsoft.com/office/powerpoint/2012/main">
        <p15:guide id="1" orient="horz" pos="2160">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3" name="Rectangle 32"/>
          <p:cNvSpPr/>
          <p:nvPr userDrawn="1"/>
        </p:nvSpPr>
        <p:spPr>
          <a:xfrm>
            <a:off x="0" y="6453218"/>
            <a:ext cx="12192000" cy="418034"/>
          </a:xfrm>
          <a:prstGeom prst="rect">
            <a:avLst/>
          </a:prstGeom>
          <a:gradFill>
            <a:gsLst>
              <a:gs pos="100000">
                <a:schemeClr val="bg2">
                  <a:lumMod val="50000"/>
                  <a:shade val="67500"/>
                  <a:satMod val="115000"/>
                </a:schemeClr>
              </a:gs>
              <a:gs pos="100000">
                <a:schemeClr val="bg2">
                  <a:lumMod val="50000"/>
                  <a:shade val="100000"/>
                  <a:satMod val="11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Footer Placeholder 4"/>
          <p:cNvSpPr txBox="1">
            <a:spLocks/>
          </p:cNvSpPr>
          <p:nvPr userDrawn="1"/>
        </p:nvSpPr>
        <p:spPr>
          <a:xfrm>
            <a:off x="7906894" y="6514937"/>
            <a:ext cx="4285106" cy="294595"/>
          </a:xfrm>
          <a:prstGeom prst="rect">
            <a:avLst/>
          </a:prstGeom>
        </p:spPr>
        <p:txBody>
          <a:bodyPr vert="horz" lIns="91440" tIns="45720" rIns="91440" bIns="45720" rtlCol="0" anchor="ctr"/>
          <a:lstStyle>
            <a:defPPr>
              <a:defRPr lang="en-US"/>
            </a:defPPr>
            <a:lvl1pPr marL="0" algn="ctr" defTabSz="914400" rtl="0" eaLnBrk="1" latinLnBrk="0" hangingPunct="1">
              <a:defRPr sz="900" kern="1200" cap="none" baseline="0">
                <a:solidFill>
                  <a:srgbClr val="FFFFFF"/>
                </a:solidFill>
                <a:latin typeface="Times New Roman" panose="02020603050405020304" pitchFamily="18" charset="0"/>
                <a:ea typeface="+mn-ea"/>
                <a:cs typeface="Times New Roman" panose="02020603050405020304" pitchFamily="18"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endParaRPr lang="en-US" sz="1800" dirty="0">
              <a:solidFill>
                <a:schemeClr val="bg1"/>
              </a:solidFill>
              <a:latin typeface="Calibri" panose="020F0502020204030204" pitchFamily="34" charset="0"/>
              <a:cs typeface="Calibri" panose="020F0502020204030204" pitchFamily="34" charset="0"/>
            </a:endParaRPr>
          </a:p>
        </p:txBody>
      </p:sp>
      <p:sp>
        <p:nvSpPr>
          <p:cNvPr id="49" name="Footer Placeholder 4"/>
          <p:cNvSpPr txBox="1">
            <a:spLocks/>
          </p:cNvSpPr>
          <p:nvPr userDrawn="1"/>
        </p:nvSpPr>
        <p:spPr>
          <a:xfrm>
            <a:off x="62779" y="6514936"/>
            <a:ext cx="4492596" cy="294596"/>
          </a:xfrm>
          <a:prstGeom prst="rect">
            <a:avLst/>
          </a:prstGeom>
        </p:spPr>
        <p:txBody>
          <a:bodyPr vert="horz" lIns="91440" tIns="45720" rIns="91440" bIns="45720" rtlCol="0" anchor="ctr"/>
          <a:lstStyle>
            <a:defPPr>
              <a:defRPr lang="en-US"/>
            </a:defPPr>
            <a:lvl1pPr marL="0" algn="ctr" defTabSz="914400" rtl="0" eaLnBrk="1" latinLnBrk="0" hangingPunct="1">
              <a:defRPr sz="1200" kern="1200" cap="none" baseline="0">
                <a:solidFill>
                  <a:srgbClr val="FFFFFF"/>
                </a:solidFill>
                <a:latin typeface="Times New Roman" panose="02020603050405020304" pitchFamily="18" charset="0"/>
                <a:ea typeface="+mn-ea"/>
                <a:cs typeface="Times New Roman" panose="02020603050405020304" pitchFamily="18"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800" dirty="0">
                <a:solidFill>
                  <a:schemeClr val="bg1"/>
                </a:solidFill>
                <a:latin typeface="Calibri" panose="020F0502020204030204" pitchFamily="34" charset="0"/>
                <a:cs typeface="Calibri" panose="020F0502020204030204" pitchFamily="34" charset="0"/>
              </a:rPr>
              <a:t>Lecture 9: Climate Economics</a:t>
            </a:r>
          </a:p>
        </p:txBody>
      </p:sp>
      <p:sp>
        <p:nvSpPr>
          <p:cNvPr id="6" name="Footer Placeholder 4"/>
          <p:cNvSpPr txBox="1">
            <a:spLocks/>
          </p:cNvSpPr>
          <p:nvPr userDrawn="1"/>
        </p:nvSpPr>
        <p:spPr>
          <a:xfrm>
            <a:off x="2936995" y="6490212"/>
            <a:ext cx="6318010" cy="288956"/>
          </a:xfrm>
          <a:prstGeom prst="rect">
            <a:avLst/>
          </a:prstGeom>
        </p:spPr>
        <p:txBody>
          <a:bodyPr vert="horz" lIns="91440" tIns="45720" rIns="91440" bIns="45720" rtlCol="0" anchor="ctr"/>
          <a:lstStyle>
            <a:defPPr>
              <a:defRPr lang="en-US"/>
            </a:defPPr>
            <a:lvl1pPr marL="0" algn="ctr" defTabSz="914400" rtl="0" eaLnBrk="1" latinLnBrk="0" hangingPunct="1">
              <a:defRPr sz="1200" kern="1200" cap="none" baseline="0">
                <a:solidFill>
                  <a:srgbClr val="FFFFFF"/>
                </a:solidFill>
                <a:latin typeface="Times New Roman" panose="02020603050405020304" pitchFamily="18" charset="0"/>
                <a:ea typeface="+mn-ea"/>
                <a:cs typeface="Times New Roman" panose="02020603050405020304" pitchFamily="18"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1200" baseline="0" dirty="0">
              <a:solidFill>
                <a:schemeClr val="bg1"/>
              </a:solidFill>
              <a:latin typeface="+mn-lt"/>
              <a:cs typeface="Times New Roman" panose="02020603050405020304" pitchFamily="18" charset="0"/>
            </a:endParaRPr>
          </a:p>
        </p:txBody>
      </p:sp>
    </p:spTree>
    <p:extLst>
      <p:ext uri="{BB962C8B-B14F-4D97-AF65-F5344CB8AC3E}">
        <p14:creationId xmlns:p14="http://schemas.microsoft.com/office/powerpoint/2010/main" val="2101269002"/>
      </p:ext>
    </p:extLst>
  </p:cSld>
  <p:clrMap bg1="lt1" tx1="dk1" bg2="lt2" tx2="dk2" accent1="accent1" accent2="accent2" accent3="accent3" accent4="accent4" accent5="accent5" accent6="accent6" hlink="hlink" folHlink="folHlink"/>
  <p:sldLayoutIdLst>
    <p:sldLayoutId id="2147483661" r:id="rId1"/>
    <p:sldLayoutId id="2147483674" r:id="rId2"/>
    <p:sldLayoutId id="2147483675" r:id="rId3"/>
    <p:sldLayoutId id="2147483676" r:id="rId4"/>
  </p:sldLayoutIdLst>
  <p:hf hdr="0" ftr="0"/>
  <p:txStyles>
    <p:title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p:titleStyle>
    <p:bodyStyle>
      <a:lvl1pPr marL="91440" indent="-91440" algn="l" defTabSz="914400" rtl="0" eaLnBrk="1" latinLnBrk="0" hangingPunct="1">
        <a:lnSpc>
          <a:spcPct val="90000"/>
        </a:lnSpc>
        <a:spcBef>
          <a:spcPts val="1200"/>
        </a:spcBef>
        <a:spcAft>
          <a:spcPts val="200"/>
        </a:spcAft>
        <a:buClr>
          <a:schemeClr val="accent1"/>
        </a:buClr>
        <a:buSzPct val="90000"/>
        <a:buFont typeface="Arial" panose="020B0604020202020204" pitchFamily="34" charset="0"/>
        <a:buChar char="•"/>
        <a:defRPr sz="1400" kern="1200">
          <a:solidFill>
            <a:schemeClr val="tx1">
              <a:lumMod val="75000"/>
              <a:lumOff val="25000"/>
            </a:schemeClr>
          </a:solidFill>
          <a:latin typeface="Times New Roman" panose="02020603050405020304" pitchFamily="18" charset="0"/>
          <a:ea typeface="+mn-ea"/>
          <a:cs typeface="Times New Roman" panose="02020603050405020304" pitchFamily="18" charset="0"/>
        </a:defRPr>
      </a:lvl1pPr>
      <a:lvl2pPr marL="384048" indent="-182880" algn="l" defTabSz="914400" rtl="0" eaLnBrk="1" latinLnBrk="0" hangingPunct="1">
        <a:lnSpc>
          <a:spcPct val="90000"/>
        </a:lnSpc>
        <a:spcBef>
          <a:spcPts val="200"/>
        </a:spcBef>
        <a:spcAft>
          <a:spcPts val="400"/>
        </a:spcAft>
        <a:buClr>
          <a:schemeClr val="accent1"/>
        </a:buClr>
        <a:buSzPct val="90000"/>
        <a:buFont typeface="Arial" panose="020B0604020202020204" pitchFamily="34" charset="0"/>
        <a:buChar char="•"/>
        <a:defRPr sz="1400" kern="1200">
          <a:solidFill>
            <a:schemeClr val="tx1">
              <a:lumMod val="75000"/>
              <a:lumOff val="25000"/>
            </a:schemeClr>
          </a:solidFill>
          <a:latin typeface="Times New Roman" panose="02020603050405020304" pitchFamily="18" charset="0"/>
          <a:ea typeface="+mn-ea"/>
          <a:cs typeface="Times New Roman" panose="02020603050405020304" pitchFamily="18" charset="0"/>
        </a:defRPr>
      </a:lvl2pPr>
      <a:lvl3pPr marL="566928" indent="-182880" algn="l" defTabSz="914400" rtl="0" eaLnBrk="1" latinLnBrk="0" hangingPunct="1">
        <a:lnSpc>
          <a:spcPct val="90000"/>
        </a:lnSpc>
        <a:spcBef>
          <a:spcPts val="200"/>
        </a:spcBef>
        <a:spcAft>
          <a:spcPts val="400"/>
        </a:spcAft>
        <a:buClr>
          <a:schemeClr val="accent1"/>
        </a:buClr>
        <a:buSzPct val="90000"/>
        <a:buFont typeface="Arial" panose="020B0604020202020204" pitchFamily="34" charset="0"/>
        <a:buChar char="•"/>
        <a:defRPr sz="1400" kern="1200">
          <a:solidFill>
            <a:schemeClr val="tx1">
              <a:lumMod val="75000"/>
              <a:lumOff val="25000"/>
            </a:schemeClr>
          </a:solidFill>
          <a:latin typeface="Times New Roman" panose="02020603050405020304" pitchFamily="18" charset="0"/>
          <a:ea typeface="+mn-ea"/>
          <a:cs typeface="Times New Roman" panose="02020603050405020304" pitchFamily="18" charset="0"/>
        </a:defRPr>
      </a:lvl3pPr>
      <a:lvl4pPr marL="749808" indent="-182880" algn="l" defTabSz="914400" rtl="0" eaLnBrk="1" latinLnBrk="0" hangingPunct="1">
        <a:lnSpc>
          <a:spcPct val="90000"/>
        </a:lnSpc>
        <a:spcBef>
          <a:spcPts val="200"/>
        </a:spcBef>
        <a:spcAft>
          <a:spcPts val="400"/>
        </a:spcAft>
        <a:buClr>
          <a:schemeClr val="accent1"/>
        </a:buClr>
        <a:buSzPct val="90000"/>
        <a:buFont typeface="Arial" panose="020B0604020202020204" pitchFamily="34" charset="0"/>
        <a:buChar char="•"/>
        <a:defRPr sz="1400" kern="1200">
          <a:solidFill>
            <a:schemeClr val="tx1">
              <a:lumMod val="75000"/>
              <a:lumOff val="25000"/>
            </a:schemeClr>
          </a:solidFill>
          <a:latin typeface="Times New Roman" panose="02020603050405020304" pitchFamily="18" charset="0"/>
          <a:ea typeface="+mn-ea"/>
          <a:cs typeface="Times New Roman" panose="02020603050405020304" pitchFamily="18" charset="0"/>
        </a:defRPr>
      </a:lvl4pPr>
      <a:lvl5pPr marL="932688" indent="-182880" algn="l" defTabSz="914400" rtl="0" eaLnBrk="1" latinLnBrk="0" hangingPunct="1">
        <a:lnSpc>
          <a:spcPct val="90000"/>
        </a:lnSpc>
        <a:spcBef>
          <a:spcPts val="200"/>
        </a:spcBef>
        <a:spcAft>
          <a:spcPts val="400"/>
        </a:spcAft>
        <a:buClr>
          <a:schemeClr val="accent1"/>
        </a:buClr>
        <a:buSzPct val="90000"/>
        <a:buFont typeface="Arial" panose="020B0604020202020204" pitchFamily="34" charset="0"/>
        <a:buChar char="•"/>
        <a:defRPr sz="1400" kern="1200">
          <a:solidFill>
            <a:schemeClr val="tx1">
              <a:lumMod val="75000"/>
              <a:lumOff val="25000"/>
            </a:schemeClr>
          </a:solidFill>
          <a:latin typeface="Times New Roman" panose="02020603050405020304" pitchFamily="18" charset="0"/>
          <a:ea typeface="+mn-ea"/>
          <a:cs typeface="Times New Roman" panose="02020603050405020304" pitchFamily="18" charset="0"/>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ags" Target="../tags/tag9.xml"/><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tags" Target="../tags/tag10.xml"/><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tags" Target="../tags/tag11.xml"/><Relationship Id="rId5" Type="http://schemas.openxmlformats.org/officeDocument/2006/relationships/image" Target="../media/image2.png"/><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tags" Target="../tags/tag12.xml"/><Relationship Id="rId5" Type="http://schemas.openxmlformats.org/officeDocument/2006/relationships/image" Target="../media/image2.png"/><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tags" Target="../tags/tag13.xml"/><Relationship Id="rId5" Type="http://schemas.openxmlformats.org/officeDocument/2006/relationships/image" Target="../media/image2.png"/><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tags" Target="../tags/tag14.xml"/><Relationship Id="rId5" Type="http://schemas.openxmlformats.org/officeDocument/2006/relationships/image" Target="../media/image2.png"/><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tags" Target="../tags/tag15.xml"/><Relationship Id="rId5" Type="http://schemas.openxmlformats.org/officeDocument/2006/relationships/image" Target="../media/image2.png"/><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tags" Target="../tags/tag16.xml"/><Relationship Id="rId5" Type="http://schemas.openxmlformats.org/officeDocument/2006/relationships/image" Target="../media/image10.png"/><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tags" Target="../tags/tag17.xml"/><Relationship Id="rId4" Type="http://schemas.openxmlformats.org/officeDocument/2006/relationships/image" Target="../media/image1.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tags" Target="../tags/tag18.xml"/><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tags" Target="../tags/tag19.xml"/><Relationship Id="rId4" Type="http://schemas.openxmlformats.org/officeDocument/2006/relationships/image" Target="../media/image1.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tags" Target="../tags/tag20.xml"/><Relationship Id="rId4" Type="http://schemas.openxmlformats.org/officeDocument/2006/relationships/image" Target="../media/image1.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tags" Target="../tags/tag21.xml"/><Relationship Id="rId4" Type="http://schemas.openxmlformats.org/officeDocument/2006/relationships/image" Target="../media/image1.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tags" Target="../tags/tag22.xml"/><Relationship Id="rId4" Type="http://schemas.openxmlformats.org/officeDocument/2006/relationships/image" Target="../media/image1.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tags" Target="../tags/tag23.xml"/><Relationship Id="rId4" Type="http://schemas.openxmlformats.org/officeDocument/2006/relationships/image" Target="../media/image1.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tags" Target="../tags/tag24.xml"/><Relationship Id="rId5" Type="http://schemas.openxmlformats.org/officeDocument/2006/relationships/image" Target="../media/image11.png"/><Relationship Id="rId4" Type="http://schemas.openxmlformats.org/officeDocument/2006/relationships/image" Target="../media/image1.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xml"/><Relationship Id="rId1" Type="http://schemas.openxmlformats.org/officeDocument/2006/relationships/tags" Target="../tags/tag25.xml"/><Relationship Id="rId6" Type="http://schemas.openxmlformats.org/officeDocument/2006/relationships/image" Target="../media/image1.png"/><Relationship Id="rId5" Type="http://schemas.openxmlformats.org/officeDocument/2006/relationships/image" Target="../media/image12.png"/><Relationship Id="rId4" Type="http://schemas.openxmlformats.org/officeDocument/2006/relationships/hyperlink" Target="https://academic.oup.com/qje/advance-article-abstract/doi/10.1093/qje/qjac020/6571943?redirectedFrom=fulltext" TargetMode="Externa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xml"/><Relationship Id="rId1" Type="http://schemas.openxmlformats.org/officeDocument/2006/relationships/tags" Target="../tags/tag26.xml"/><Relationship Id="rId5" Type="http://schemas.openxmlformats.org/officeDocument/2006/relationships/image" Target="../media/image13.png"/><Relationship Id="rId4" Type="http://schemas.openxmlformats.org/officeDocument/2006/relationships/image" Target="../media/image1.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xml"/><Relationship Id="rId1" Type="http://schemas.openxmlformats.org/officeDocument/2006/relationships/tags" Target="../tags/tag27.xml"/><Relationship Id="rId6" Type="http://schemas.openxmlformats.org/officeDocument/2006/relationships/image" Target="../media/image1.png"/><Relationship Id="rId5" Type="http://schemas.openxmlformats.org/officeDocument/2006/relationships/hyperlink" Target="https://github.com/raddleverse/MimiBRICK.jl" TargetMode="External"/><Relationship Id="rId4" Type="http://schemas.openxmlformats.org/officeDocument/2006/relationships/hyperlink" Target="https://docs.fairmodel.net/en/latest/" TargetMode="Externa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xml"/><Relationship Id="rId1" Type="http://schemas.openxmlformats.org/officeDocument/2006/relationships/tags" Target="../tags/tag28.xml"/><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xml"/><Relationship Id="rId1" Type="http://schemas.openxmlformats.org/officeDocument/2006/relationships/tags" Target="../tags/tag29.xml"/><Relationship Id="rId4" Type="http://schemas.openxmlformats.org/officeDocument/2006/relationships/image" Target="../media/image1.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xml"/><Relationship Id="rId1" Type="http://schemas.openxmlformats.org/officeDocument/2006/relationships/tags" Target="../tags/tag30.xml"/><Relationship Id="rId5" Type="http://schemas.openxmlformats.org/officeDocument/2006/relationships/hyperlink" Target="https://www.pnas.org/doi/epdf/10.1073/pnas.1609244114" TargetMode="External"/><Relationship Id="rId4" Type="http://schemas.openxmlformats.org/officeDocument/2006/relationships/image" Target="../media/image40.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1.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ags" Target="../tags/tag3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hyperlink" Target="https://www.pnas.org/doi/epdf/10.1073/pnas.1609244114" TargetMode="Externa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2.xml"/><Relationship Id="rId7" Type="http://schemas.openxmlformats.org/officeDocument/2006/relationships/image" Target="../media/image17.png"/><Relationship Id="rId2" Type="http://schemas.openxmlformats.org/officeDocument/2006/relationships/slideLayout" Target="../slideLayouts/slideLayout2.xml"/><Relationship Id="rId1" Type="http://schemas.openxmlformats.org/officeDocument/2006/relationships/tags" Target="../tags/tag32.xml"/><Relationship Id="rId6" Type="http://schemas.openxmlformats.org/officeDocument/2006/relationships/image" Target="../media/image16.png"/><Relationship Id="rId5" Type="http://schemas.openxmlformats.org/officeDocument/2006/relationships/image" Target="../media/image1.png"/><Relationship Id="rId4" Type="http://schemas.openxmlformats.org/officeDocument/2006/relationships/hyperlink" Target="https://www.pnas.org/doi/epdf/10.1073/pnas.1609244114" TargetMode="Externa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2.xml"/><Relationship Id="rId1" Type="http://schemas.openxmlformats.org/officeDocument/2006/relationships/tags" Target="../tags/tag33.xml"/><Relationship Id="rId4" Type="http://schemas.openxmlformats.org/officeDocument/2006/relationships/hyperlink" Target="https://www.rff.org/publications/data-tools/scc-explorer/" TargetMode="Externa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2.xml"/><Relationship Id="rId1" Type="http://schemas.openxmlformats.org/officeDocument/2006/relationships/tags" Target="../tags/tag34.xml"/><Relationship Id="rId5" Type="http://schemas.openxmlformats.org/officeDocument/2006/relationships/hyperlink" Target="https://www.resources.org/common-resources/almost-practical-step-toward-sustainability/" TargetMode="External"/><Relationship Id="rId4" Type="http://schemas.openxmlformats.org/officeDocument/2006/relationships/hyperlink" Target="https://www.resources.org/resources-radio/integrating-nature-into-us-economic-statistics-with-eli-fenichel/" TargetMode="External"/></Relationships>
</file>

<file path=ppt/slides/_rels/slide36.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notesSlide" Target="../notesSlides/notesSlide35.xml"/><Relationship Id="rId7" Type="http://schemas.openxmlformats.org/officeDocument/2006/relationships/image" Target="../media/image19.svg"/><Relationship Id="rId2" Type="http://schemas.openxmlformats.org/officeDocument/2006/relationships/slideLayout" Target="../slideLayouts/slideLayout2.xml"/><Relationship Id="rId1" Type="http://schemas.openxmlformats.org/officeDocument/2006/relationships/tags" Target="../tags/tag35.xml"/><Relationship Id="rId6" Type="http://schemas.openxmlformats.org/officeDocument/2006/relationships/image" Target="../media/image18.png"/><Relationship Id="rId5" Type="http://schemas.openxmlformats.org/officeDocument/2006/relationships/hyperlink" Target="https://www.nature.com/articles/s41586-022-05224-9" TargetMode="External"/><Relationship Id="rId4" Type="http://schemas.openxmlformats.org/officeDocument/2006/relationships/image" Target="../media/image1.png"/><Relationship Id="rId9" Type="http://schemas.openxmlformats.org/officeDocument/2006/relationships/image" Target="../media/image21.svg"/></Relationships>
</file>

<file path=ppt/slides/_rels/slide37.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notesSlide" Target="../notesSlides/notesSlide36.xml"/><Relationship Id="rId7" Type="http://schemas.openxmlformats.org/officeDocument/2006/relationships/image" Target="../media/image23.svg"/><Relationship Id="rId2" Type="http://schemas.openxmlformats.org/officeDocument/2006/relationships/slideLayout" Target="../slideLayouts/slideLayout2.xml"/><Relationship Id="rId1" Type="http://schemas.openxmlformats.org/officeDocument/2006/relationships/tags" Target="../tags/tag36.xml"/><Relationship Id="rId6" Type="http://schemas.openxmlformats.org/officeDocument/2006/relationships/image" Target="../media/image22.png"/><Relationship Id="rId5" Type="http://schemas.openxmlformats.org/officeDocument/2006/relationships/image" Target="../media/image1.png"/><Relationship Id="rId4" Type="http://schemas.openxmlformats.org/officeDocument/2006/relationships/hyperlink" Target="https://www.nature.com/articles/s41586-022-05224-9" TargetMode="External"/><Relationship Id="rId9" Type="http://schemas.openxmlformats.org/officeDocument/2006/relationships/image" Target="../media/image25.sv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7.xml"/><Relationship Id="rId7" Type="http://schemas.openxmlformats.org/officeDocument/2006/relationships/image" Target="../media/image27.svg"/><Relationship Id="rId2" Type="http://schemas.openxmlformats.org/officeDocument/2006/relationships/slideLayout" Target="../slideLayouts/slideLayout2.xml"/><Relationship Id="rId1" Type="http://schemas.openxmlformats.org/officeDocument/2006/relationships/tags" Target="../tags/tag37.xml"/><Relationship Id="rId6" Type="http://schemas.openxmlformats.org/officeDocument/2006/relationships/image" Target="../media/image26.png"/><Relationship Id="rId5" Type="http://schemas.openxmlformats.org/officeDocument/2006/relationships/image" Target="../media/image1.png"/><Relationship Id="rId4" Type="http://schemas.openxmlformats.org/officeDocument/2006/relationships/hyperlink" Target="https://www.nature.com/articles/s41586-022-05224-9" TargetMode="Externa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8.xml"/><Relationship Id="rId7" Type="http://schemas.openxmlformats.org/officeDocument/2006/relationships/image" Target="../media/image29.svg"/><Relationship Id="rId2" Type="http://schemas.openxmlformats.org/officeDocument/2006/relationships/slideLayout" Target="../slideLayouts/slideLayout2.xml"/><Relationship Id="rId1" Type="http://schemas.openxmlformats.org/officeDocument/2006/relationships/tags" Target="../tags/tag38.xml"/><Relationship Id="rId6" Type="http://schemas.openxmlformats.org/officeDocument/2006/relationships/image" Target="../media/image28.png"/><Relationship Id="rId5" Type="http://schemas.openxmlformats.org/officeDocument/2006/relationships/image" Target="../media/image1.png"/><Relationship Id="rId4" Type="http://schemas.openxmlformats.org/officeDocument/2006/relationships/hyperlink" Target="https://www.nature.com/articles/s41586-022-05224-9" TargetMode="Externa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3.xml"/><Relationship Id="rId4" Type="http://schemas.openxmlformats.org/officeDocument/2006/relationships/image" Target="../media/image1.png"/></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2.xml"/><Relationship Id="rId1" Type="http://schemas.openxmlformats.org/officeDocument/2006/relationships/tags" Target="../tags/tag39.xml"/><Relationship Id="rId6" Type="http://schemas.openxmlformats.org/officeDocument/2006/relationships/image" Target="../media/image30.png"/><Relationship Id="rId5" Type="http://schemas.openxmlformats.org/officeDocument/2006/relationships/image" Target="../media/image1.png"/><Relationship Id="rId4" Type="http://schemas.openxmlformats.org/officeDocument/2006/relationships/hyperlink" Target="https://www.nature.com/articles/s41586-022-05224-9" TargetMode="Externa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4.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ags" Target="../tags/tag5.xml"/><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ags" Target="../tags/tag6.xml"/><Relationship Id="rId5" Type="http://schemas.openxmlformats.org/officeDocument/2006/relationships/image" Target="../media/image2.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ags" Target="../tags/tag7.xml"/><Relationship Id="rId5" Type="http://schemas.openxmlformats.org/officeDocument/2006/relationships/image" Target="../media/image4.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tags" Target="../tags/tag8.xml"/><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84632" y="4471423"/>
            <a:ext cx="6709303" cy="1292662"/>
          </a:xfrm>
          <a:prstGeom prst="rect">
            <a:avLst/>
          </a:prstGeom>
          <a:noFill/>
        </p:spPr>
        <p:txBody>
          <a:bodyPr wrap="square" rtlCol="0">
            <a:spAutoFit/>
          </a:bodyPr>
          <a:lstStyle/>
          <a:p>
            <a:r>
              <a:rPr lang="en-US" sz="2600" dirty="0">
                <a:latin typeface="+mj-lt"/>
                <a:cs typeface="Calibri Light" panose="020F0302020204030204" pitchFamily="34" charset="0"/>
              </a:rPr>
              <a:t>Prof. Theising</a:t>
            </a:r>
          </a:p>
          <a:p>
            <a:r>
              <a:rPr lang="en-US" sz="2600" dirty="0">
                <a:latin typeface="+mj-lt"/>
                <a:cs typeface="Calibri Light" panose="020F0302020204030204" pitchFamily="34" charset="0"/>
              </a:rPr>
              <a:t>Environmental Economics</a:t>
            </a:r>
            <a:br>
              <a:rPr lang="en-US" sz="2600" dirty="0">
                <a:latin typeface="+mj-lt"/>
                <a:cs typeface="Calibri Light" panose="020F0302020204030204" pitchFamily="34" charset="0"/>
              </a:rPr>
            </a:br>
            <a:r>
              <a:rPr lang="en-US" sz="2600" dirty="0">
                <a:latin typeface="+mj-lt"/>
                <a:cs typeface="Calibri Light" panose="020F0302020204030204" pitchFamily="34" charset="0"/>
              </a:rPr>
              <a:t>Econ 4075</a:t>
            </a:r>
          </a:p>
        </p:txBody>
      </p:sp>
      <p:sp>
        <p:nvSpPr>
          <p:cNvPr id="7" name="Title 1"/>
          <p:cNvSpPr txBox="1">
            <a:spLocks/>
          </p:cNvSpPr>
          <p:nvPr/>
        </p:nvSpPr>
        <p:spPr>
          <a:xfrm>
            <a:off x="584632" y="2603768"/>
            <a:ext cx="11022736" cy="707886"/>
          </a:xfrm>
          <a:prstGeom prst="rect">
            <a:avLst/>
          </a:prstGeom>
        </p:spPr>
        <p:txBody>
          <a:bodyPr anchor="ct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r>
              <a:rPr lang="en-US" sz="2800" dirty="0">
                <a:solidFill>
                  <a:schemeClr val="tx1"/>
                </a:solidFill>
                <a:latin typeface="+mj-lt"/>
                <a:cs typeface="Calibri Light" panose="020F0302020204030204" pitchFamily="34" charset="0"/>
              </a:rPr>
              <a:t>Lecture 9: Estimating Climate Damages using the Social Cost of Carbon</a:t>
            </a:r>
          </a:p>
        </p:txBody>
      </p:sp>
    </p:spTree>
    <p:extLst>
      <p:ext uri="{BB962C8B-B14F-4D97-AF65-F5344CB8AC3E}">
        <p14:creationId xmlns:p14="http://schemas.microsoft.com/office/powerpoint/2010/main" val="27684703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9A8AE995-3761-4E8E-B676-D7F73B916651}"/>
              </a:ext>
            </a:extLst>
          </p:cNvPr>
          <p:cNvSpPr txBox="1"/>
          <p:nvPr/>
        </p:nvSpPr>
        <p:spPr>
          <a:xfrm>
            <a:off x="695995" y="1814285"/>
            <a:ext cx="10800010" cy="4524315"/>
          </a:xfrm>
          <a:prstGeom prst="rect">
            <a:avLst/>
          </a:prstGeom>
          <a:noFill/>
          <a:effectLst/>
        </p:spPr>
        <p:txBody>
          <a:bodyPr wrap="square" rtlCol="0">
            <a:spAutoFit/>
          </a:bodyPr>
          <a:lstStyle/>
          <a:p>
            <a:pPr lvl="1"/>
            <a:r>
              <a:rPr lang="en-US" sz="2400" b="1" dirty="0">
                <a:latin typeface="+mj-lt"/>
                <a:cs typeface="Calibri Light" panose="020F0302020204030204" pitchFamily="34" charset="0"/>
              </a:rPr>
              <a:t>Option 1:</a:t>
            </a:r>
            <a:r>
              <a:rPr lang="en-US" sz="2400" dirty="0">
                <a:latin typeface="+mj-lt"/>
                <a:cs typeface="Calibri Light" panose="020F0302020204030204" pitchFamily="34" charset="0"/>
              </a:rPr>
              <a:t> take the market rate (i.e. the real interest paid on investments)</a:t>
            </a:r>
          </a:p>
          <a:p>
            <a:pPr lvl="1"/>
            <a:endParaRPr lang="en-US" sz="2400" b="1" dirty="0">
              <a:latin typeface="+mj-lt"/>
              <a:cs typeface="Calibri Light" panose="020F0302020204030204" pitchFamily="34" charset="0"/>
            </a:endParaRPr>
          </a:p>
          <a:p>
            <a:pPr lvl="1"/>
            <a:r>
              <a:rPr lang="en-US" sz="2400" dirty="0">
                <a:latin typeface="+mj-lt"/>
                <a:cs typeface="Calibri Light" panose="020F0302020204030204" pitchFamily="34" charset="0"/>
              </a:rPr>
              <a:t>You could argue for something like the return on Treasury notes (typically seen as risk free) or corporate bonds (riskier).</a:t>
            </a:r>
          </a:p>
          <a:p>
            <a:pPr lvl="1"/>
            <a:endParaRPr lang="en-US" sz="2400" b="1" dirty="0">
              <a:latin typeface="+mj-lt"/>
              <a:cs typeface="Calibri Light" panose="020F0302020204030204" pitchFamily="34" charset="0"/>
            </a:endParaRPr>
          </a:p>
          <a:p>
            <a:pPr lvl="1"/>
            <a:r>
              <a:rPr lang="en-US" sz="2400" dirty="0">
                <a:latin typeface="+mj-lt"/>
                <a:cs typeface="Calibri Light" panose="020F0302020204030204" pitchFamily="34" charset="0"/>
              </a:rPr>
              <a:t>Could also argue for something that more fully captures</a:t>
            </a:r>
            <a:r>
              <a:rPr lang="en-US" sz="2400" b="1" dirty="0">
                <a:latin typeface="+mj-lt"/>
                <a:cs typeface="Calibri Light" panose="020F0302020204030204" pitchFamily="34" charset="0"/>
              </a:rPr>
              <a:t> </a:t>
            </a:r>
            <a:r>
              <a:rPr lang="en-US" sz="2400" dirty="0">
                <a:latin typeface="+mj-lt"/>
                <a:cs typeface="Calibri Light" panose="020F0302020204030204" pitchFamily="34" charset="0"/>
              </a:rPr>
              <a:t>the productivity of capital investments – perhaps the long-run market return of the S&amp;P 500.</a:t>
            </a:r>
          </a:p>
          <a:p>
            <a:pPr lvl="1"/>
            <a:endParaRPr lang="en-US" sz="2400" dirty="0">
              <a:latin typeface="+mj-lt"/>
              <a:cs typeface="Calibri Light" panose="020F0302020204030204" pitchFamily="34" charset="0"/>
            </a:endParaRPr>
          </a:p>
          <a:p>
            <a:pPr lvl="1"/>
            <a:r>
              <a:rPr lang="en-US" sz="2400" dirty="0">
                <a:latin typeface="+mj-lt"/>
                <a:cs typeface="Calibri Light" panose="020F0302020204030204" pitchFamily="34" charset="0"/>
              </a:rPr>
              <a:t>As a regulator, however, there might be reasons we don’t like this approach:</a:t>
            </a:r>
          </a:p>
          <a:p>
            <a:pPr marL="1257300" lvl="2" indent="-342900">
              <a:buFont typeface="Arial" panose="020B0604020202020204" pitchFamily="34" charset="0"/>
              <a:buChar char="•"/>
            </a:pPr>
            <a:r>
              <a:rPr lang="en-US" sz="2400" dirty="0">
                <a:latin typeface="+mj-lt"/>
                <a:cs typeface="Calibri Light" panose="020F0302020204030204" pitchFamily="34" charset="0"/>
              </a:rPr>
              <a:t>Market rates do not reflect externalities</a:t>
            </a:r>
          </a:p>
          <a:p>
            <a:pPr marL="1257300" lvl="2" indent="-342900">
              <a:buFont typeface="Arial" panose="020B0604020202020204" pitchFamily="34" charset="0"/>
              <a:buChar char="•"/>
            </a:pPr>
            <a:r>
              <a:rPr lang="en-US" sz="2400" dirty="0">
                <a:latin typeface="+mj-lt"/>
                <a:cs typeface="Calibri Light" panose="020F0302020204030204" pitchFamily="34" charset="0"/>
              </a:rPr>
              <a:t>Government represents </a:t>
            </a:r>
            <a:r>
              <a:rPr lang="en-US" sz="2400" i="1" dirty="0">
                <a:latin typeface="+mj-lt"/>
                <a:cs typeface="Calibri Light" panose="020F0302020204030204" pitchFamily="34" charset="0"/>
              </a:rPr>
              <a:t>future</a:t>
            </a:r>
            <a:r>
              <a:rPr lang="en-US" sz="2400" dirty="0">
                <a:latin typeface="+mj-lt"/>
                <a:cs typeface="Calibri Light" panose="020F0302020204030204" pitchFamily="34" charset="0"/>
              </a:rPr>
              <a:t> generations as well as current generations… only current generations are represented in the market.	</a:t>
            </a:r>
          </a:p>
        </p:txBody>
      </p:sp>
      <p:sp>
        <p:nvSpPr>
          <p:cNvPr id="11" name="Title 2">
            <a:extLst>
              <a:ext uri="{FF2B5EF4-FFF2-40B4-BE49-F238E27FC236}">
                <a16:creationId xmlns:a16="http://schemas.microsoft.com/office/drawing/2014/main" id="{462E9AFE-FCE3-4594-A4DB-141C6B7644D4}"/>
              </a:ext>
            </a:extLst>
          </p:cNvPr>
          <p:cNvSpPr txBox="1">
            <a:spLocks/>
          </p:cNvSpPr>
          <p:nvPr/>
        </p:nvSpPr>
        <p:spPr>
          <a:xfrm>
            <a:off x="2483126" y="164379"/>
            <a:ext cx="7225748" cy="1198961"/>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en-US" sz="4000" dirty="0">
                <a:solidFill>
                  <a:schemeClr val="tx1"/>
                </a:solidFill>
                <a:latin typeface="+mj-lt"/>
              </a:rPr>
              <a:t>So how do we choose a discount rate?</a:t>
            </a:r>
          </a:p>
        </p:txBody>
      </p:sp>
      <p:pic>
        <p:nvPicPr>
          <p:cNvPr id="3" name="Picture 2">
            <a:extLst>
              <a:ext uri="{FF2B5EF4-FFF2-40B4-BE49-F238E27FC236}">
                <a16:creationId xmlns:a16="http://schemas.microsoft.com/office/drawing/2014/main" id="{05007922-2EC1-FAAF-9735-90673F00C896}"/>
              </a:ext>
            </a:extLst>
          </p:cNvPr>
          <p:cNvPicPr>
            <a:picLocks noChangeAspect="1"/>
          </p:cNvPicPr>
          <p:nvPr/>
        </p:nvPicPr>
        <p:blipFill>
          <a:blip r:embed="rId4"/>
          <a:stretch>
            <a:fillRect/>
          </a:stretch>
        </p:blipFill>
        <p:spPr>
          <a:xfrm>
            <a:off x="9708874" y="379647"/>
            <a:ext cx="1895740" cy="1219370"/>
          </a:xfrm>
          <a:prstGeom prst="rect">
            <a:avLst/>
          </a:prstGeom>
        </p:spPr>
      </p:pic>
    </p:spTree>
    <p:custDataLst>
      <p:tags r:id="rId1"/>
    </p:custDataLst>
    <p:extLst>
      <p:ext uri="{BB962C8B-B14F-4D97-AF65-F5344CB8AC3E}">
        <p14:creationId xmlns:p14="http://schemas.microsoft.com/office/powerpoint/2010/main" val="13110532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9A8AE995-3761-4E8E-B676-D7F73B916651}"/>
              </a:ext>
            </a:extLst>
          </p:cNvPr>
          <p:cNvSpPr txBox="1"/>
          <p:nvPr/>
        </p:nvSpPr>
        <p:spPr>
          <a:xfrm>
            <a:off x="695995" y="1814285"/>
            <a:ext cx="10800010" cy="4524315"/>
          </a:xfrm>
          <a:prstGeom prst="rect">
            <a:avLst/>
          </a:prstGeom>
          <a:noFill/>
          <a:effectLst/>
        </p:spPr>
        <p:txBody>
          <a:bodyPr wrap="square" rtlCol="0">
            <a:spAutoFit/>
          </a:bodyPr>
          <a:lstStyle/>
          <a:p>
            <a:pPr lvl="1"/>
            <a:r>
              <a:rPr lang="en-US" sz="2400" b="1" dirty="0">
                <a:latin typeface="+mj-lt"/>
                <a:cs typeface="Calibri Light" panose="020F0302020204030204" pitchFamily="34" charset="0"/>
              </a:rPr>
              <a:t>Option 2:</a:t>
            </a:r>
            <a:r>
              <a:rPr lang="en-US" sz="2400" dirty="0">
                <a:latin typeface="+mj-lt"/>
                <a:cs typeface="Calibri Light" panose="020F0302020204030204" pitchFamily="34" charset="0"/>
              </a:rPr>
              <a:t>  social discounting</a:t>
            </a:r>
          </a:p>
          <a:p>
            <a:pPr lvl="1"/>
            <a:endParaRPr lang="en-US" sz="2400" dirty="0">
              <a:latin typeface="+mj-lt"/>
              <a:cs typeface="Calibri Light" panose="020F0302020204030204" pitchFamily="34" charset="0"/>
            </a:endParaRPr>
          </a:p>
          <a:p>
            <a:pPr lvl="1"/>
            <a:r>
              <a:rPr lang="en-US" sz="2400" dirty="0">
                <a:latin typeface="+mj-lt"/>
                <a:cs typeface="Calibri Light" panose="020F0302020204030204" pitchFamily="34" charset="0"/>
              </a:rPr>
              <a:t>We can use economic and ethical considerations to justify and determine the rate.</a:t>
            </a:r>
          </a:p>
          <a:p>
            <a:pPr lvl="1"/>
            <a:endParaRPr lang="en-US" sz="2400" dirty="0">
              <a:latin typeface="+mj-lt"/>
              <a:cs typeface="Calibri Light" panose="020F0302020204030204" pitchFamily="34" charset="0"/>
            </a:endParaRPr>
          </a:p>
          <a:p>
            <a:pPr lvl="1"/>
            <a:r>
              <a:rPr lang="en-US" sz="2400" dirty="0">
                <a:latin typeface="+mj-lt"/>
                <a:cs typeface="Calibri Light" panose="020F0302020204030204" pitchFamily="34" charset="0"/>
              </a:rPr>
              <a:t>Why discount at all?</a:t>
            </a:r>
          </a:p>
          <a:p>
            <a:pPr marL="1257300" lvl="2" indent="-342900">
              <a:buFont typeface="Arial" panose="020B0604020202020204" pitchFamily="34" charset="0"/>
              <a:buChar char="•"/>
            </a:pPr>
            <a:r>
              <a:rPr lang="en-US" sz="2400" dirty="0">
                <a:latin typeface="+mj-lt"/>
                <a:cs typeface="Calibri Light" panose="020F0302020204030204" pitchFamily="34" charset="0"/>
              </a:rPr>
              <a:t>We know there is a time value to money: people are impatient.</a:t>
            </a:r>
          </a:p>
          <a:p>
            <a:pPr marL="1257300" lvl="2" indent="-342900">
              <a:buFont typeface="Arial" panose="020B0604020202020204" pitchFamily="34" charset="0"/>
              <a:buChar char="•"/>
            </a:pPr>
            <a:r>
              <a:rPr lang="en-US" sz="2400" dirty="0">
                <a:latin typeface="+mj-lt"/>
                <a:cs typeface="Calibri Light" panose="020F0302020204030204" pitchFamily="34" charset="0"/>
              </a:rPr>
              <a:t>We know that there is diminishing utility from consumption and typically expect economic growth: all else equal, if someone is richer in 10 years, a dollar is worth more to them today that in 10 years.</a:t>
            </a:r>
          </a:p>
          <a:p>
            <a:pPr marL="1257300" lvl="2" indent="-342900">
              <a:buFont typeface="Arial" panose="020B0604020202020204" pitchFamily="34" charset="0"/>
              <a:buChar char="•"/>
            </a:pPr>
            <a:endParaRPr lang="en-US" sz="2400" dirty="0">
              <a:latin typeface="+mj-lt"/>
              <a:cs typeface="Calibri Light" panose="020F0302020204030204" pitchFamily="34" charset="0"/>
            </a:endParaRPr>
          </a:p>
          <a:p>
            <a:pPr lvl="1"/>
            <a:r>
              <a:rPr lang="en-US" sz="2400" dirty="0">
                <a:latin typeface="+mj-lt"/>
                <a:cs typeface="Calibri Light" panose="020F0302020204030204" pitchFamily="34" charset="0"/>
              </a:rPr>
              <a:t>We use what is known as the Ramsey discounting rate to accommodate these considerations</a:t>
            </a:r>
          </a:p>
        </p:txBody>
      </p:sp>
      <p:sp>
        <p:nvSpPr>
          <p:cNvPr id="11" name="Title 2">
            <a:extLst>
              <a:ext uri="{FF2B5EF4-FFF2-40B4-BE49-F238E27FC236}">
                <a16:creationId xmlns:a16="http://schemas.microsoft.com/office/drawing/2014/main" id="{462E9AFE-FCE3-4594-A4DB-141C6B7644D4}"/>
              </a:ext>
            </a:extLst>
          </p:cNvPr>
          <p:cNvSpPr txBox="1">
            <a:spLocks/>
          </p:cNvSpPr>
          <p:nvPr/>
        </p:nvSpPr>
        <p:spPr>
          <a:xfrm>
            <a:off x="2483126" y="164379"/>
            <a:ext cx="7225748" cy="1198961"/>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en-US" sz="4000" dirty="0">
                <a:solidFill>
                  <a:schemeClr val="tx1"/>
                </a:solidFill>
                <a:latin typeface="+mj-lt"/>
              </a:rPr>
              <a:t>So how do we choose a discount rate?</a:t>
            </a:r>
          </a:p>
        </p:txBody>
      </p:sp>
      <p:pic>
        <p:nvPicPr>
          <p:cNvPr id="3" name="Picture 2">
            <a:extLst>
              <a:ext uri="{FF2B5EF4-FFF2-40B4-BE49-F238E27FC236}">
                <a16:creationId xmlns:a16="http://schemas.microsoft.com/office/drawing/2014/main" id="{05007922-2EC1-FAAF-9735-90673F00C896}"/>
              </a:ext>
            </a:extLst>
          </p:cNvPr>
          <p:cNvPicPr>
            <a:picLocks noChangeAspect="1"/>
          </p:cNvPicPr>
          <p:nvPr/>
        </p:nvPicPr>
        <p:blipFill>
          <a:blip r:embed="rId4"/>
          <a:stretch>
            <a:fillRect/>
          </a:stretch>
        </p:blipFill>
        <p:spPr>
          <a:xfrm>
            <a:off x="9708874" y="379647"/>
            <a:ext cx="1895740" cy="1219370"/>
          </a:xfrm>
          <a:prstGeom prst="rect">
            <a:avLst/>
          </a:prstGeom>
        </p:spPr>
      </p:pic>
    </p:spTree>
    <p:custDataLst>
      <p:tags r:id="rId1"/>
    </p:custDataLst>
    <p:extLst>
      <p:ext uri="{BB962C8B-B14F-4D97-AF65-F5344CB8AC3E}">
        <p14:creationId xmlns:p14="http://schemas.microsoft.com/office/powerpoint/2010/main" val="7069476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9A8AE995-3761-4E8E-B676-D7F73B916651}"/>
                  </a:ext>
                </a:extLst>
              </p:cNvPr>
              <p:cNvSpPr txBox="1"/>
              <p:nvPr/>
            </p:nvSpPr>
            <p:spPr>
              <a:xfrm>
                <a:off x="695995" y="1814285"/>
                <a:ext cx="10800010" cy="4154984"/>
              </a:xfrm>
              <a:prstGeom prst="rect">
                <a:avLst/>
              </a:prstGeom>
              <a:noFill/>
              <a:effectLst/>
            </p:spPr>
            <p:txBody>
              <a:bodyPr wrap="square" rtlCol="0">
                <a:spAutoFit/>
              </a:bodyPr>
              <a:lstStyle/>
              <a:p>
                <a:pPr lvl="1"/>
                <a:r>
                  <a:rPr lang="en-US" sz="2400" dirty="0">
                    <a:latin typeface="+mj-lt"/>
                    <a:cs typeface="Calibri Light" panose="020F0302020204030204" pitchFamily="34" charset="0"/>
                  </a:rPr>
                  <a:t>Skipping a lot of math, the formula for the socially optimal discount rate is:</a:t>
                </a:r>
                <a:endParaRPr lang="en-US" sz="2400" b="0" dirty="0">
                  <a:latin typeface="Cambria Math" panose="02040503050406030204" pitchFamily="18" charset="0"/>
                  <a:cs typeface="Calibri Light" panose="020F0302020204030204" pitchFamily="34" charset="0"/>
                </a:endParaRPr>
              </a:p>
              <a:p>
                <a:pPr lvl="1"/>
                <a:endParaRPr lang="en-US" sz="2400" i="1" dirty="0">
                  <a:latin typeface="Cambria Math" panose="02040503050406030204" pitchFamily="18" charset="0"/>
                  <a:cs typeface="Calibri Light" panose="020F0302020204030204" pitchFamily="34" charset="0"/>
                </a:endParaRPr>
              </a:p>
              <a:p>
                <a:pPr lvl="1"/>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cs typeface="Calibri Light" panose="020F0302020204030204" pitchFamily="34" charset="0"/>
                        </a:rPr>
                        <m:t>𝑟</m:t>
                      </m:r>
                      <m:r>
                        <a:rPr lang="en-US" sz="2400" b="0" i="1" smtClean="0">
                          <a:latin typeface="Cambria Math" panose="02040503050406030204" pitchFamily="18" charset="0"/>
                          <a:cs typeface="Calibri Light" panose="020F0302020204030204" pitchFamily="34" charset="0"/>
                        </a:rPr>
                        <m:t>= </m:t>
                      </m:r>
                      <m:r>
                        <a:rPr lang="en-US" sz="2400" b="0" i="1" smtClean="0">
                          <a:latin typeface="Cambria Math" panose="02040503050406030204" pitchFamily="18" charset="0"/>
                          <a:ea typeface="Cambria Math" panose="02040503050406030204" pitchFamily="18" charset="0"/>
                          <a:cs typeface="Calibri Light" panose="020F0302020204030204" pitchFamily="34" charset="0"/>
                        </a:rPr>
                        <m:t>𝛿</m:t>
                      </m:r>
                      <m:r>
                        <a:rPr lang="en-US" sz="2400" b="0" i="1" smtClean="0">
                          <a:latin typeface="Cambria Math" panose="02040503050406030204" pitchFamily="18" charset="0"/>
                          <a:ea typeface="Cambria Math" panose="02040503050406030204" pitchFamily="18" charset="0"/>
                          <a:cs typeface="Calibri Light" panose="020F0302020204030204" pitchFamily="34" charset="0"/>
                        </a:rPr>
                        <m:t>+ </m:t>
                      </m:r>
                      <m:r>
                        <a:rPr lang="en-US" sz="2400" b="0" i="1" smtClean="0">
                          <a:latin typeface="Cambria Math" panose="02040503050406030204" pitchFamily="18" charset="0"/>
                          <a:ea typeface="Cambria Math" panose="02040503050406030204" pitchFamily="18" charset="0"/>
                          <a:cs typeface="Calibri Light" panose="020F0302020204030204" pitchFamily="34" charset="0"/>
                        </a:rPr>
                        <m:t>𝜂</m:t>
                      </m:r>
                      <m:r>
                        <a:rPr lang="en-US" sz="2400" b="0" i="1" smtClean="0">
                          <a:latin typeface="Cambria Math" panose="02040503050406030204" pitchFamily="18" charset="0"/>
                          <a:ea typeface="Cambria Math" panose="02040503050406030204" pitchFamily="18" charset="0"/>
                          <a:cs typeface="Calibri Light" panose="020F0302020204030204" pitchFamily="34" charset="0"/>
                        </a:rPr>
                        <m:t>×</m:t>
                      </m:r>
                      <m:r>
                        <a:rPr lang="en-US" sz="2400" b="0" i="1" smtClean="0">
                          <a:latin typeface="Cambria Math" panose="02040503050406030204" pitchFamily="18" charset="0"/>
                          <a:ea typeface="Cambria Math" panose="02040503050406030204" pitchFamily="18" charset="0"/>
                          <a:cs typeface="Calibri Light" panose="020F0302020204030204" pitchFamily="34" charset="0"/>
                        </a:rPr>
                        <m:t>𝑔</m:t>
                      </m:r>
                    </m:oMath>
                  </m:oMathPara>
                </a14:m>
                <a:endParaRPr lang="en-US" sz="2400" dirty="0">
                  <a:latin typeface="+mj-lt"/>
                  <a:cs typeface="Calibri Light" panose="020F0302020204030204" pitchFamily="34" charset="0"/>
                </a:endParaRPr>
              </a:p>
              <a:p>
                <a:pPr lvl="1"/>
                <a:endParaRPr lang="en-US" sz="2400" dirty="0">
                  <a:latin typeface="+mj-lt"/>
                  <a:cs typeface="Calibri Light" panose="020F0302020204030204" pitchFamily="34" charset="0"/>
                </a:endParaRPr>
              </a:p>
              <a:p>
                <a:pPr lvl="1"/>
                <a14:m>
                  <m:oMath xmlns:m="http://schemas.openxmlformats.org/officeDocument/2006/math">
                    <m:r>
                      <a:rPr lang="en-US" sz="2400" b="0" i="1" smtClean="0">
                        <a:latin typeface="Cambria Math" panose="02040503050406030204" pitchFamily="18" charset="0"/>
                        <a:ea typeface="Cambria Math" panose="02040503050406030204" pitchFamily="18" charset="0"/>
                        <a:cs typeface="Calibri Light" panose="020F0302020204030204" pitchFamily="34" charset="0"/>
                      </a:rPr>
                      <m:t>𝛿</m:t>
                    </m:r>
                  </m:oMath>
                </a14:m>
                <a:r>
                  <a:rPr lang="en-US" sz="2400" dirty="0">
                    <a:latin typeface="+mj-lt"/>
                    <a:cs typeface="Calibri Light" panose="020F0302020204030204" pitchFamily="34" charset="0"/>
                  </a:rPr>
                  <a:t> is called the </a:t>
                </a:r>
                <a:r>
                  <a:rPr lang="en-US" sz="2400" b="1" dirty="0">
                    <a:latin typeface="+mj-lt"/>
                    <a:cs typeface="Calibri Light" panose="020F0302020204030204" pitchFamily="34" charset="0"/>
                  </a:rPr>
                  <a:t>pure rate of time preference</a:t>
                </a:r>
                <a:r>
                  <a:rPr lang="en-US" sz="2400" dirty="0">
                    <a:latin typeface="+mj-lt"/>
                    <a:cs typeface="Calibri Light" panose="020F0302020204030204" pitchFamily="34" charset="0"/>
                  </a:rPr>
                  <a:t>: it measures how much we value future utility</a:t>
                </a:r>
              </a:p>
              <a:p>
                <a:pPr lvl="1"/>
                <a:endParaRPr lang="en-US" sz="2400" dirty="0">
                  <a:latin typeface="+mj-lt"/>
                  <a:cs typeface="Calibri Light" panose="020F0302020204030204" pitchFamily="34" charset="0"/>
                </a:endParaRPr>
              </a:p>
              <a:p>
                <a:pPr lvl="1"/>
                <a14:m>
                  <m:oMath xmlns:m="http://schemas.openxmlformats.org/officeDocument/2006/math">
                    <m:r>
                      <a:rPr lang="en-US" sz="2400" b="0" i="1" smtClean="0">
                        <a:latin typeface="Cambria Math" panose="02040503050406030204" pitchFamily="18" charset="0"/>
                        <a:ea typeface="Cambria Math" panose="02040503050406030204" pitchFamily="18" charset="0"/>
                        <a:cs typeface="Calibri Light" panose="020F0302020204030204" pitchFamily="34" charset="0"/>
                      </a:rPr>
                      <m:t>𝜂</m:t>
                    </m:r>
                  </m:oMath>
                </a14:m>
                <a:r>
                  <a:rPr lang="en-US" sz="2400" dirty="0">
                    <a:latin typeface="+mj-lt"/>
                    <a:cs typeface="Calibri Light" panose="020F0302020204030204" pitchFamily="34" charset="0"/>
                  </a:rPr>
                  <a:t> is the </a:t>
                </a:r>
                <a:r>
                  <a:rPr lang="en-US" sz="2400" b="1" dirty="0">
                    <a:latin typeface="+mj-lt"/>
                    <a:cs typeface="Calibri Light" panose="020F0302020204030204" pitchFamily="34" charset="0"/>
                  </a:rPr>
                  <a:t>elasticity of marginal utility</a:t>
                </a:r>
                <a:r>
                  <a:rPr lang="en-US" sz="2400" dirty="0">
                    <a:latin typeface="+mj-lt"/>
                    <a:cs typeface="Calibri Light" panose="020F0302020204030204" pitchFamily="34" charset="0"/>
                  </a:rPr>
                  <a:t>: how quickly does marginal utility decline in consumption?</a:t>
                </a:r>
              </a:p>
              <a:p>
                <a:pPr lvl="1"/>
                <a:endParaRPr lang="en-US" sz="2400" dirty="0">
                  <a:latin typeface="+mj-lt"/>
                  <a:cs typeface="Calibri Light" panose="020F0302020204030204" pitchFamily="34" charset="0"/>
                </a:endParaRPr>
              </a:p>
              <a:p>
                <a:pPr lvl="1"/>
                <a:r>
                  <a:rPr lang="en-US" sz="2400" b="1" i="1" dirty="0">
                    <a:latin typeface="+mj-lt"/>
                    <a:cs typeface="Calibri Light" panose="020F0302020204030204" pitchFamily="34" charset="0"/>
                  </a:rPr>
                  <a:t>g</a:t>
                </a:r>
                <a:r>
                  <a:rPr lang="en-US" sz="2400" dirty="0">
                    <a:latin typeface="+mj-lt"/>
                    <a:cs typeface="Calibri Light" panose="020F0302020204030204" pitchFamily="34" charset="0"/>
                  </a:rPr>
                  <a:t> is the </a:t>
                </a:r>
                <a:r>
                  <a:rPr lang="en-US" sz="2400" b="1" dirty="0">
                    <a:latin typeface="+mj-lt"/>
                    <a:cs typeface="Calibri Light" panose="020F0302020204030204" pitchFamily="34" charset="0"/>
                  </a:rPr>
                  <a:t>growth rate</a:t>
                </a:r>
                <a:r>
                  <a:rPr lang="en-US" sz="2400" dirty="0">
                    <a:latin typeface="+mj-lt"/>
                    <a:cs typeface="Calibri Light" panose="020F0302020204030204" pitchFamily="34" charset="0"/>
                  </a:rPr>
                  <a:t>: how fast does consumption grow over time?</a:t>
                </a:r>
                <a:endParaRPr lang="en-US" sz="2400" i="1" dirty="0">
                  <a:latin typeface="+mj-lt"/>
                  <a:cs typeface="Calibri Light" panose="020F0302020204030204" pitchFamily="34" charset="0"/>
                </a:endParaRPr>
              </a:p>
            </p:txBody>
          </p:sp>
        </mc:Choice>
        <mc:Fallback>
          <p:sp>
            <p:nvSpPr>
              <p:cNvPr id="9" name="TextBox 8">
                <a:extLst>
                  <a:ext uri="{FF2B5EF4-FFF2-40B4-BE49-F238E27FC236}">
                    <a16:creationId xmlns:a16="http://schemas.microsoft.com/office/drawing/2014/main" id="{9A8AE995-3761-4E8E-B676-D7F73B916651}"/>
                  </a:ext>
                </a:extLst>
              </p:cNvPr>
              <p:cNvSpPr txBox="1">
                <a:spLocks noRot="1" noChangeAspect="1" noMove="1" noResize="1" noEditPoints="1" noAdjustHandles="1" noChangeArrowheads="1" noChangeShapeType="1" noTextEdit="1"/>
              </p:cNvSpPr>
              <p:nvPr/>
            </p:nvSpPr>
            <p:spPr>
              <a:xfrm>
                <a:off x="695995" y="1814285"/>
                <a:ext cx="10800010" cy="4154984"/>
              </a:xfrm>
              <a:prstGeom prst="rect">
                <a:avLst/>
              </a:prstGeom>
              <a:blipFill>
                <a:blip r:embed="rId4"/>
                <a:stretch>
                  <a:fillRect t="-1175" r="-508" b="-2496"/>
                </a:stretch>
              </a:blipFill>
              <a:effectLst/>
            </p:spPr>
            <p:txBody>
              <a:bodyPr/>
              <a:lstStyle/>
              <a:p>
                <a:r>
                  <a:rPr lang="en-US">
                    <a:noFill/>
                  </a:rPr>
                  <a:t> </a:t>
                </a:r>
              </a:p>
            </p:txBody>
          </p:sp>
        </mc:Fallback>
      </mc:AlternateContent>
      <p:sp>
        <p:nvSpPr>
          <p:cNvPr id="11" name="Title 2">
            <a:extLst>
              <a:ext uri="{FF2B5EF4-FFF2-40B4-BE49-F238E27FC236}">
                <a16:creationId xmlns:a16="http://schemas.microsoft.com/office/drawing/2014/main" id="{462E9AFE-FCE3-4594-A4DB-141C6B7644D4}"/>
              </a:ext>
            </a:extLst>
          </p:cNvPr>
          <p:cNvSpPr txBox="1">
            <a:spLocks/>
          </p:cNvSpPr>
          <p:nvPr/>
        </p:nvSpPr>
        <p:spPr>
          <a:xfrm>
            <a:off x="2483126" y="164379"/>
            <a:ext cx="7225748" cy="1198961"/>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en-US" sz="4000" dirty="0">
                <a:solidFill>
                  <a:schemeClr val="tx1"/>
                </a:solidFill>
                <a:latin typeface="+mj-lt"/>
              </a:rPr>
              <a:t>Ramsey discounting</a:t>
            </a:r>
          </a:p>
        </p:txBody>
      </p:sp>
      <p:pic>
        <p:nvPicPr>
          <p:cNvPr id="3" name="Picture 2">
            <a:extLst>
              <a:ext uri="{FF2B5EF4-FFF2-40B4-BE49-F238E27FC236}">
                <a16:creationId xmlns:a16="http://schemas.microsoft.com/office/drawing/2014/main" id="{05007922-2EC1-FAAF-9735-90673F00C896}"/>
              </a:ext>
            </a:extLst>
          </p:cNvPr>
          <p:cNvPicPr>
            <a:picLocks noChangeAspect="1"/>
          </p:cNvPicPr>
          <p:nvPr/>
        </p:nvPicPr>
        <p:blipFill>
          <a:blip r:embed="rId5"/>
          <a:stretch>
            <a:fillRect/>
          </a:stretch>
        </p:blipFill>
        <p:spPr>
          <a:xfrm>
            <a:off x="9708874" y="379647"/>
            <a:ext cx="1895740" cy="1219370"/>
          </a:xfrm>
          <a:prstGeom prst="rect">
            <a:avLst/>
          </a:prstGeom>
        </p:spPr>
      </p:pic>
    </p:spTree>
    <p:custDataLst>
      <p:tags r:id="rId1"/>
    </p:custDataLst>
    <p:extLst>
      <p:ext uri="{BB962C8B-B14F-4D97-AF65-F5344CB8AC3E}">
        <p14:creationId xmlns:p14="http://schemas.microsoft.com/office/powerpoint/2010/main" val="24189027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9A8AE995-3761-4E8E-B676-D7F73B916651}"/>
                  </a:ext>
                </a:extLst>
              </p:cNvPr>
              <p:cNvSpPr txBox="1"/>
              <p:nvPr/>
            </p:nvSpPr>
            <p:spPr>
              <a:xfrm>
                <a:off x="695995" y="1814285"/>
                <a:ext cx="10800010" cy="4493538"/>
              </a:xfrm>
              <a:prstGeom prst="rect">
                <a:avLst/>
              </a:prstGeom>
              <a:noFill/>
              <a:effectLst/>
            </p:spPr>
            <p:txBody>
              <a:bodyPr wrap="square" rtlCol="0">
                <a:spAutoFit/>
              </a:bodyPr>
              <a:lstStyle/>
              <a:p>
                <a:pPr lvl="1"/>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cs typeface="Calibri Light" panose="020F0302020204030204" pitchFamily="34" charset="0"/>
                        </a:rPr>
                        <m:t>𝑟</m:t>
                      </m:r>
                      <m:r>
                        <a:rPr lang="en-US" sz="2200" b="0" i="1" smtClean="0">
                          <a:latin typeface="Cambria Math" panose="02040503050406030204" pitchFamily="18" charset="0"/>
                          <a:cs typeface="Calibri Light" panose="020F0302020204030204" pitchFamily="34" charset="0"/>
                        </a:rPr>
                        <m:t>= </m:t>
                      </m:r>
                      <m:r>
                        <a:rPr lang="en-US" sz="2200" b="0" i="1" smtClean="0">
                          <a:latin typeface="Cambria Math" panose="02040503050406030204" pitchFamily="18" charset="0"/>
                          <a:ea typeface="Cambria Math" panose="02040503050406030204" pitchFamily="18" charset="0"/>
                          <a:cs typeface="Calibri Light" panose="020F0302020204030204" pitchFamily="34" charset="0"/>
                        </a:rPr>
                        <m:t>𝛿</m:t>
                      </m:r>
                      <m:r>
                        <a:rPr lang="en-US" sz="2200" b="0" i="1" smtClean="0">
                          <a:latin typeface="Cambria Math" panose="02040503050406030204" pitchFamily="18" charset="0"/>
                          <a:ea typeface="Cambria Math" panose="02040503050406030204" pitchFamily="18" charset="0"/>
                          <a:cs typeface="Calibri Light" panose="020F0302020204030204" pitchFamily="34" charset="0"/>
                        </a:rPr>
                        <m:t>+ </m:t>
                      </m:r>
                      <m:r>
                        <a:rPr lang="en-US" sz="2200" b="0" i="1" smtClean="0">
                          <a:latin typeface="Cambria Math" panose="02040503050406030204" pitchFamily="18" charset="0"/>
                          <a:ea typeface="Cambria Math" panose="02040503050406030204" pitchFamily="18" charset="0"/>
                          <a:cs typeface="Calibri Light" panose="020F0302020204030204" pitchFamily="34" charset="0"/>
                        </a:rPr>
                        <m:t>𝜂</m:t>
                      </m:r>
                      <m:r>
                        <a:rPr lang="en-US" sz="2200" b="0" i="1" smtClean="0">
                          <a:latin typeface="Cambria Math" panose="02040503050406030204" pitchFamily="18" charset="0"/>
                          <a:ea typeface="Cambria Math" panose="02040503050406030204" pitchFamily="18" charset="0"/>
                          <a:cs typeface="Calibri Light" panose="020F0302020204030204" pitchFamily="34" charset="0"/>
                        </a:rPr>
                        <m:t>×</m:t>
                      </m:r>
                      <m:r>
                        <a:rPr lang="en-US" sz="2200" b="0" i="1" smtClean="0">
                          <a:latin typeface="Cambria Math" panose="02040503050406030204" pitchFamily="18" charset="0"/>
                          <a:ea typeface="Cambria Math" panose="02040503050406030204" pitchFamily="18" charset="0"/>
                          <a:cs typeface="Calibri Light" panose="020F0302020204030204" pitchFamily="34" charset="0"/>
                        </a:rPr>
                        <m:t>𝑔</m:t>
                      </m:r>
                    </m:oMath>
                  </m:oMathPara>
                </a14:m>
                <a:endParaRPr lang="en-US" sz="2200" dirty="0">
                  <a:latin typeface="+mj-lt"/>
                  <a:cs typeface="Calibri Light" panose="020F0302020204030204" pitchFamily="34" charset="0"/>
                </a:endParaRPr>
              </a:p>
              <a:p>
                <a:pPr lvl="1"/>
                <a:endParaRPr lang="en-US" sz="2200" dirty="0">
                  <a:latin typeface="+mj-lt"/>
                  <a:cs typeface="Calibri Light" panose="020F0302020204030204" pitchFamily="34" charset="0"/>
                </a:endParaRPr>
              </a:p>
              <a:p>
                <a:pPr lvl="1"/>
                <a:r>
                  <a:rPr lang="en-US" sz="2200" dirty="0">
                    <a:latin typeface="+mj-lt"/>
                    <a:cs typeface="Calibri Light" panose="020F0302020204030204" pitchFamily="34" charset="0"/>
                  </a:rPr>
                  <a:t>Put another way:</a:t>
                </a:r>
              </a:p>
              <a:p>
                <a:pPr lvl="1"/>
                <a:endParaRPr lang="en-US" sz="2200" dirty="0">
                  <a:latin typeface="+mj-lt"/>
                  <a:cs typeface="Calibri Light" panose="020F0302020204030204" pitchFamily="34" charset="0"/>
                </a:endParaRPr>
              </a:p>
              <a:p>
                <a:pPr lvl="1"/>
                <a14:m>
                  <m:oMath xmlns:m="http://schemas.openxmlformats.org/officeDocument/2006/math">
                    <m:r>
                      <a:rPr lang="en-US" sz="2200" b="0" i="1" smtClean="0">
                        <a:latin typeface="Cambria Math" panose="02040503050406030204" pitchFamily="18" charset="0"/>
                        <a:ea typeface="Cambria Math" panose="02040503050406030204" pitchFamily="18" charset="0"/>
                        <a:cs typeface="Calibri Light" panose="020F0302020204030204" pitchFamily="34" charset="0"/>
                      </a:rPr>
                      <m:t>𝛿</m:t>
                    </m:r>
                  </m:oMath>
                </a14:m>
                <a:r>
                  <a:rPr lang="en-US" sz="2200" dirty="0">
                    <a:latin typeface="+mj-lt"/>
                    <a:cs typeface="Calibri Light" panose="020F0302020204030204" pitchFamily="34" charset="0"/>
                  </a:rPr>
                  <a:t> : how much is 1 util tomorrow worth today?</a:t>
                </a:r>
              </a:p>
              <a:p>
                <a:pPr lvl="1"/>
                <a:endParaRPr lang="en-US" sz="2200" dirty="0">
                  <a:latin typeface="+mj-lt"/>
                  <a:cs typeface="Calibri Light" panose="020F0302020204030204" pitchFamily="34" charset="0"/>
                </a:endParaRPr>
              </a:p>
              <a:p>
                <a:pPr lvl="1"/>
                <a14:m>
                  <m:oMath xmlns:m="http://schemas.openxmlformats.org/officeDocument/2006/math">
                    <m:r>
                      <a:rPr lang="en-US" sz="2200" b="0" i="1" smtClean="0">
                        <a:latin typeface="Cambria Math" panose="02040503050406030204" pitchFamily="18" charset="0"/>
                        <a:ea typeface="Cambria Math" panose="02040503050406030204" pitchFamily="18" charset="0"/>
                        <a:cs typeface="Calibri Light" panose="020F0302020204030204" pitchFamily="34" charset="0"/>
                      </a:rPr>
                      <m:t>𝜂</m:t>
                    </m:r>
                  </m:oMath>
                </a14:m>
                <a:r>
                  <a:rPr lang="en-US" sz="2200" dirty="0">
                    <a:latin typeface="+mj-lt"/>
                    <a:cs typeface="Calibri Light" panose="020F0302020204030204" pitchFamily="34" charset="0"/>
                  </a:rPr>
                  <a:t> : how much do we value consumption smoothing/inequality? Typically assumed &gt; 0 (since diminishing MU). The larger this parameter is, the steeper diminishing returns from consumption. For instance, </a:t>
                </a:r>
                <a14:m>
                  <m:oMath xmlns:m="http://schemas.openxmlformats.org/officeDocument/2006/math">
                    <m:r>
                      <a:rPr lang="en-US" sz="2200" i="1">
                        <a:latin typeface="Cambria Math" panose="02040503050406030204" pitchFamily="18" charset="0"/>
                        <a:ea typeface="Cambria Math" panose="02040503050406030204" pitchFamily="18" charset="0"/>
                        <a:cs typeface="Calibri Light" panose="020F0302020204030204" pitchFamily="34" charset="0"/>
                      </a:rPr>
                      <m:t>𝜂</m:t>
                    </m:r>
                  </m:oMath>
                </a14:m>
                <a:r>
                  <a:rPr lang="en-US" sz="2200" dirty="0">
                    <a:latin typeface="+mj-lt"/>
                    <a:cs typeface="Calibri Light" panose="020F0302020204030204" pitchFamily="34" charset="0"/>
                  </a:rPr>
                  <a:t>=1 implies the marginal utility of an additional unit of consumption is twice as large for a person with only half the income. </a:t>
                </a:r>
                <a14:m>
                  <m:oMath xmlns:m="http://schemas.openxmlformats.org/officeDocument/2006/math">
                    <m:r>
                      <a:rPr lang="en-US" sz="2200" i="1">
                        <a:latin typeface="Cambria Math" panose="02040503050406030204" pitchFamily="18" charset="0"/>
                        <a:ea typeface="Cambria Math" panose="02040503050406030204" pitchFamily="18" charset="0"/>
                        <a:cs typeface="Calibri Light" panose="020F0302020204030204" pitchFamily="34" charset="0"/>
                      </a:rPr>
                      <m:t>𝜂</m:t>
                    </m:r>
                  </m:oMath>
                </a14:m>
                <a:r>
                  <a:rPr lang="en-US" sz="2200" dirty="0">
                    <a:cs typeface="Calibri Light" panose="020F0302020204030204" pitchFamily="34" charset="0"/>
                  </a:rPr>
                  <a:t>=2 </a:t>
                </a:r>
                <a:r>
                  <a:rPr lang="en-US" sz="2200" dirty="0">
                    <a:latin typeface="+mj-lt"/>
                    <a:cs typeface="Calibri Light" panose="020F0302020204030204" pitchFamily="34" charset="0"/>
                  </a:rPr>
                  <a:t>implies marginal utility of an additional unit is 4 times higher, and so forth…</a:t>
                </a:r>
              </a:p>
              <a:p>
                <a:pPr lvl="1"/>
                <a:endParaRPr lang="en-US" sz="2200" dirty="0">
                  <a:latin typeface="+mj-lt"/>
                  <a:cs typeface="Calibri Light" panose="020F0302020204030204" pitchFamily="34" charset="0"/>
                </a:endParaRPr>
              </a:p>
              <a:p>
                <a:pPr lvl="1"/>
                <a:r>
                  <a:rPr lang="en-US" sz="2200" i="1" dirty="0">
                    <a:latin typeface="+mj-lt"/>
                    <a:cs typeface="Calibri Light" panose="020F0302020204030204" pitchFamily="34" charset="0"/>
                  </a:rPr>
                  <a:t>g</a:t>
                </a:r>
                <a:r>
                  <a:rPr lang="en-US" sz="2200" dirty="0">
                    <a:latin typeface="+mj-lt"/>
                    <a:cs typeface="Calibri Light" panose="020F0302020204030204" pitchFamily="34" charset="0"/>
                  </a:rPr>
                  <a:t> is the growth rate: how rich do with think future generations will be compared to today?</a:t>
                </a:r>
                <a:endParaRPr lang="en-US" sz="2200" i="1" dirty="0">
                  <a:latin typeface="+mj-lt"/>
                  <a:cs typeface="Calibri Light" panose="020F0302020204030204" pitchFamily="34" charset="0"/>
                </a:endParaRPr>
              </a:p>
            </p:txBody>
          </p:sp>
        </mc:Choice>
        <mc:Fallback>
          <p:sp>
            <p:nvSpPr>
              <p:cNvPr id="9" name="TextBox 8">
                <a:extLst>
                  <a:ext uri="{FF2B5EF4-FFF2-40B4-BE49-F238E27FC236}">
                    <a16:creationId xmlns:a16="http://schemas.microsoft.com/office/drawing/2014/main" id="{9A8AE995-3761-4E8E-B676-D7F73B916651}"/>
                  </a:ext>
                </a:extLst>
              </p:cNvPr>
              <p:cNvSpPr txBox="1">
                <a:spLocks noRot="1" noChangeAspect="1" noMove="1" noResize="1" noEditPoints="1" noAdjustHandles="1" noChangeArrowheads="1" noChangeShapeType="1" noTextEdit="1"/>
              </p:cNvSpPr>
              <p:nvPr/>
            </p:nvSpPr>
            <p:spPr>
              <a:xfrm>
                <a:off x="695995" y="1814285"/>
                <a:ext cx="10800010" cy="4493538"/>
              </a:xfrm>
              <a:prstGeom prst="rect">
                <a:avLst/>
              </a:prstGeom>
              <a:blipFill>
                <a:blip r:embed="rId4"/>
                <a:stretch>
                  <a:fillRect r="-621" b="-1764"/>
                </a:stretch>
              </a:blipFill>
              <a:effectLst/>
            </p:spPr>
            <p:txBody>
              <a:bodyPr/>
              <a:lstStyle/>
              <a:p>
                <a:r>
                  <a:rPr lang="en-US">
                    <a:noFill/>
                  </a:rPr>
                  <a:t> </a:t>
                </a:r>
              </a:p>
            </p:txBody>
          </p:sp>
        </mc:Fallback>
      </mc:AlternateContent>
      <p:sp>
        <p:nvSpPr>
          <p:cNvPr id="11" name="Title 2">
            <a:extLst>
              <a:ext uri="{FF2B5EF4-FFF2-40B4-BE49-F238E27FC236}">
                <a16:creationId xmlns:a16="http://schemas.microsoft.com/office/drawing/2014/main" id="{462E9AFE-FCE3-4594-A4DB-141C6B7644D4}"/>
              </a:ext>
            </a:extLst>
          </p:cNvPr>
          <p:cNvSpPr txBox="1">
            <a:spLocks/>
          </p:cNvSpPr>
          <p:nvPr/>
        </p:nvSpPr>
        <p:spPr>
          <a:xfrm>
            <a:off x="2483126" y="164379"/>
            <a:ext cx="7225748" cy="1198961"/>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en-US" sz="4000" dirty="0">
                <a:solidFill>
                  <a:schemeClr val="tx1"/>
                </a:solidFill>
                <a:latin typeface="+mj-lt"/>
              </a:rPr>
              <a:t>Ramsey discounting</a:t>
            </a:r>
          </a:p>
        </p:txBody>
      </p:sp>
      <p:pic>
        <p:nvPicPr>
          <p:cNvPr id="3" name="Picture 2">
            <a:extLst>
              <a:ext uri="{FF2B5EF4-FFF2-40B4-BE49-F238E27FC236}">
                <a16:creationId xmlns:a16="http://schemas.microsoft.com/office/drawing/2014/main" id="{05007922-2EC1-FAAF-9735-90673F00C896}"/>
              </a:ext>
            </a:extLst>
          </p:cNvPr>
          <p:cNvPicPr>
            <a:picLocks noChangeAspect="1"/>
          </p:cNvPicPr>
          <p:nvPr/>
        </p:nvPicPr>
        <p:blipFill>
          <a:blip r:embed="rId5"/>
          <a:stretch>
            <a:fillRect/>
          </a:stretch>
        </p:blipFill>
        <p:spPr>
          <a:xfrm>
            <a:off x="9708874" y="379647"/>
            <a:ext cx="1895740" cy="1219370"/>
          </a:xfrm>
          <a:prstGeom prst="rect">
            <a:avLst/>
          </a:prstGeom>
        </p:spPr>
      </p:pic>
    </p:spTree>
    <p:custDataLst>
      <p:tags r:id="rId1"/>
    </p:custDataLst>
    <p:extLst>
      <p:ext uri="{BB962C8B-B14F-4D97-AF65-F5344CB8AC3E}">
        <p14:creationId xmlns:p14="http://schemas.microsoft.com/office/powerpoint/2010/main" val="39043440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9A8AE995-3761-4E8E-B676-D7F73B916651}"/>
                  </a:ext>
                </a:extLst>
              </p:cNvPr>
              <p:cNvSpPr txBox="1"/>
              <p:nvPr/>
            </p:nvSpPr>
            <p:spPr>
              <a:xfrm>
                <a:off x="695995" y="1814285"/>
                <a:ext cx="10800010" cy="4493538"/>
              </a:xfrm>
              <a:prstGeom prst="rect">
                <a:avLst/>
              </a:prstGeom>
              <a:noFill/>
              <a:effectLst/>
            </p:spPr>
            <p:txBody>
              <a:bodyPr wrap="square" rtlCol="0">
                <a:spAutoFit/>
              </a:bodyPr>
              <a:lstStyle/>
              <a:p>
                <a:pPr lvl="1"/>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cs typeface="Calibri Light" panose="020F0302020204030204" pitchFamily="34" charset="0"/>
                        </a:rPr>
                        <m:t>𝑟</m:t>
                      </m:r>
                      <m:r>
                        <a:rPr lang="en-US" sz="2200" b="0" i="1" smtClean="0">
                          <a:latin typeface="Cambria Math" panose="02040503050406030204" pitchFamily="18" charset="0"/>
                          <a:cs typeface="Calibri Light" panose="020F0302020204030204" pitchFamily="34" charset="0"/>
                        </a:rPr>
                        <m:t>= </m:t>
                      </m:r>
                      <m:r>
                        <a:rPr lang="en-US" sz="2200" b="0" i="1" smtClean="0">
                          <a:latin typeface="Cambria Math" panose="02040503050406030204" pitchFamily="18" charset="0"/>
                          <a:ea typeface="Cambria Math" panose="02040503050406030204" pitchFamily="18" charset="0"/>
                          <a:cs typeface="Calibri Light" panose="020F0302020204030204" pitchFamily="34" charset="0"/>
                        </a:rPr>
                        <m:t>𝛿</m:t>
                      </m:r>
                      <m:r>
                        <a:rPr lang="en-US" sz="2200" b="0" i="1" smtClean="0">
                          <a:latin typeface="Cambria Math" panose="02040503050406030204" pitchFamily="18" charset="0"/>
                          <a:ea typeface="Cambria Math" panose="02040503050406030204" pitchFamily="18" charset="0"/>
                          <a:cs typeface="Calibri Light" panose="020F0302020204030204" pitchFamily="34" charset="0"/>
                        </a:rPr>
                        <m:t>+ </m:t>
                      </m:r>
                      <m:r>
                        <a:rPr lang="en-US" sz="2200" b="0" i="1" smtClean="0">
                          <a:latin typeface="Cambria Math" panose="02040503050406030204" pitchFamily="18" charset="0"/>
                          <a:ea typeface="Cambria Math" panose="02040503050406030204" pitchFamily="18" charset="0"/>
                          <a:cs typeface="Calibri Light" panose="020F0302020204030204" pitchFamily="34" charset="0"/>
                        </a:rPr>
                        <m:t>𝜂</m:t>
                      </m:r>
                      <m:r>
                        <a:rPr lang="en-US" sz="2200" b="0" i="1" smtClean="0">
                          <a:latin typeface="Cambria Math" panose="02040503050406030204" pitchFamily="18" charset="0"/>
                          <a:ea typeface="Cambria Math" panose="02040503050406030204" pitchFamily="18" charset="0"/>
                          <a:cs typeface="Calibri Light" panose="020F0302020204030204" pitchFamily="34" charset="0"/>
                        </a:rPr>
                        <m:t>×</m:t>
                      </m:r>
                      <m:r>
                        <a:rPr lang="en-US" sz="2200" b="0" i="1" smtClean="0">
                          <a:latin typeface="Cambria Math" panose="02040503050406030204" pitchFamily="18" charset="0"/>
                          <a:ea typeface="Cambria Math" panose="02040503050406030204" pitchFamily="18" charset="0"/>
                          <a:cs typeface="Calibri Light" panose="020F0302020204030204" pitchFamily="34" charset="0"/>
                        </a:rPr>
                        <m:t>𝑔</m:t>
                      </m:r>
                    </m:oMath>
                  </m:oMathPara>
                </a14:m>
                <a:endParaRPr lang="en-US" sz="2200" dirty="0">
                  <a:latin typeface="+mj-lt"/>
                  <a:cs typeface="Calibri Light" panose="020F0302020204030204" pitchFamily="34" charset="0"/>
                </a:endParaRPr>
              </a:p>
              <a:p>
                <a:pPr lvl="1"/>
                <a:endParaRPr lang="en-US" sz="2200" dirty="0">
                  <a:latin typeface="+mj-lt"/>
                  <a:cs typeface="Calibri Light" panose="020F0302020204030204" pitchFamily="34" charset="0"/>
                </a:endParaRPr>
              </a:p>
              <a:p>
                <a:pPr lvl="1"/>
                <a:r>
                  <a:rPr lang="en-US" sz="2200" dirty="0">
                    <a:latin typeface="+mj-lt"/>
                    <a:cs typeface="Calibri Light" panose="020F0302020204030204" pitchFamily="34" charset="0"/>
                  </a:rPr>
                  <a:t>How to pick </a:t>
                </a:r>
                <a14:m>
                  <m:oMath xmlns:m="http://schemas.openxmlformats.org/officeDocument/2006/math">
                    <m:r>
                      <a:rPr lang="en-US" sz="2200" b="0" i="1" smtClean="0">
                        <a:latin typeface="Cambria Math" panose="02040503050406030204" pitchFamily="18" charset="0"/>
                        <a:ea typeface="Cambria Math" panose="02040503050406030204" pitchFamily="18" charset="0"/>
                        <a:cs typeface="Calibri Light" panose="020F0302020204030204" pitchFamily="34" charset="0"/>
                      </a:rPr>
                      <m:t>𝛿</m:t>
                    </m:r>
                  </m:oMath>
                </a14:m>
                <a:r>
                  <a:rPr lang="en-US" sz="2200" i="1" dirty="0">
                    <a:latin typeface="+mj-lt"/>
                    <a:cs typeface="Calibri Light" panose="020F0302020204030204" pitchFamily="34" charset="0"/>
                  </a:rPr>
                  <a:t>? </a:t>
                </a:r>
                <a:r>
                  <a:rPr lang="en-US" sz="2200" dirty="0">
                    <a:latin typeface="+mj-lt"/>
                    <a:cs typeface="Calibri Light" panose="020F0302020204030204" pitchFamily="34" charset="0"/>
                  </a:rPr>
                  <a:t>Any philosophers here?</a:t>
                </a:r>
              </a:p>
              <a:p>
                <a:pPr lvl="1"/>
                <a:endParaRPr lang="en-US" sz="2200" dirty="0">
                  <a:latin typeface="+mj-lt"/>
                  <a:cs typeface="Calibri Light" panose="020F0302020204030204" pitchFamily="34" charset="0"/>
                </a:endParaRPr>
              </a:p>
              <a:p>
                <a:pPr lvl="1"/>
                <a:r>
                  <a:rPr lang="en-US" sz="2200" dirty="0">
                    <a:latin typeface="+mj-lt"/>
                    <a:cs typeface="Calibri Light" panose="020F0302020204030204" pitchFamily="34" charset="0"/>
                  </a:rPr>
                  <a:t>Ramsey (1928): placing different weights upon the utility of different generations is “ethically indefensible”</a:t>
                </a:r>
              </a:p>
              <a:p>
                <a:pPr lvl="1"/>
                <a:endParaRPr lang="en-US" sz="2200" dirty="0">
                  <a:latin typeface="+mj-lt"/>
                  <a:cs typeface="Calibri Light" panose="020F0302020204030204" pitchFamily="34" charset="0"/>
                </a:endParaRPr>
              </a:p>
              <a:p>
                <a:pPr lvl="1"/>
                <a:r>
                  <a:rPr lang="en-US" sz="2200" dirty="0">
                    <a:latin typeface="+mj-lt"/>
                    <a:cs typeface="Calibri Light" panose="020F0302020204030204" pitchFamily="34" charset="0"/>
                  </a:rPr>
                  <a:t>Harrod (1948): pure time preference represents human weakness, that government should ignore. Discounting utility is a “polite expression for rapacity and the conquest of reason by passion”</a:t>
                </a:r>
              </a:p>
              <a:p>
                <a:pPr lvl="1"/>
                <a:endParaRPr lang="en-US" sz="2200" dirty="0">
                  <a:latin typeface="+mj-lt"/>
                  <a:cs typeface="Calibri Light" panose="020F0302020204030204" pitchFamily="34" charset="0"/>
                </a:endParaRPr>
              </a:p>
              <a:p>
                <a:pPr lvl="1"/>
                <a:r>
                  <a:rPr lang="en-US" sz="2200" dirty="0">
                    <a:latin typeface="+mj-lt"/>
                    <a:cs typeface="Calibri Light" panose="020F0302020204030204" pitchFamily="34" charset="0"/>
                  </a:rPr>
                  <a:t>Bauer and Eckstein (1957): People, in fact, have time-positive preferences; removing </a:t>
                </a:r>
                <a14:m>
                  <m:oMath xmlns:m="http://schemas.openxmlformats.org/officeDocument/2006/math">
                    <m:r>
                      <a:rPr lang="en-US" sz="2200" b="0" i="1" smtClean="0">
                        <a:latin typeface="Cambria Math" panose="02040503050406030204" pitchFamily="18" charset="0"/>
                        <a:ea typeface="Cambria Math" panose="02040503050406030204" pitchFamily="18" charset="0"/>
                        <a:cs typeface="Calibri Light" panose="020F0302020204030204" pitchFamily="34" charset="0"/>
                      </a:rPr>
                      <m:t>𝛿</m:t>
                    </m:r>
                  </m:oMath>
                </a14:m>
                <a:r>
                  <a:rPr lang="en-US" sz="2200" dirty="0">
                    <a:latin typeface="+mj-lt"/>
                    <a:cs typeface="Calibri Light" panose="020F0302020204030204" pitchFamily="34" charset="0"/>
                  </a:rPr>
                  <a:t> from the social discount rate is more authoritarian than ethical</a:t>
                </a:r>
              </a:p>
            </p:txBody>
          </p:sp>
        </mc:Choice>
        <mc:Fallback>
          <p:sp>
            <p:nvSpPr>
              <p:cNvPr id="9" name="TextBox 8">
                <a:extLst>
                  <a:ext uri="{FF2B5EF4-FFF2-40B4-BE49-F238E27FC236}">
                    <a16:creationId xmlns:a16="http://schemas.microsoft.com/office/drawing/2014/main" id="{9A8AE995-3761-4E8E-B676-D7F73B916651}"/>
                  </a:ext>
                </a:extLst>
              </p:cNvPr>
              <p:cNvSpPr txBox="1">
                <a:spLocks noRot="1" noChangeAspect="1" noMove="1" noResize="1" noEditPoints="1" noAdjustHandles="1" noChangeArrowheads="1" noChangeShapeType="1" noTextEdit="1"/>
              </p:cNvSpPr>
              <p:nvPr/>
            </p:nvSpPr>
            <p:spPr>
              <a:xfrm>
                <a:off x="695995" y="1814285"/>
                <a:ext cx="10800010" cy="4493538"/>
              </a:xfrm>
              <a:prstGeom prst="rect">
                <a:avLst/>
              </a:prstGeom>
              <a:blipFill>
                <a:blip r:embed="rId4"/>
                <a:stretch>
                  <a:fillRect b="-1764"/>
                </a:stretch>
              </a:blipFill>
              <a:effectLst/>
            </p:spPr>
            <p:txBody>
              <a:bodyPr/>
              <a:lstStyle/>
              <a:p>
                <a:r>
                  <a:rPr lang="en-US">
                    <a:noFill/>
                  </a:rPr>
                  <a:t> </a:t>
                </a:r>
              </a:p>
            </p:txBody>
          </p:sp>
        </mc:Fallback>
      </mc:AlternateContent>
      <p:sp>
        <p:nvSpPr>
          <p:cNvPr id="11" name="Title 2">
            <a:extLst>
              <a:ext uri="{FF2B5EF4-FFF2-40B4-BE49-F238E27FC236}">
                <a16:creationId xmlns:a16="http://schemas.microsoft.com/office/drawing/2014/main" id="{462E9AFE-FCE3-4594-A4DB-141C6B7644D4}"/>
              </a:ext>
            </a:extLst>
          </p:cNvPr>
          <p:cNvSpPr txBox="1">
            <a:spLocks/>
          </p:cNvSpPr>
          <p:nvPr/>
        </p:nvSpPr>
        <p:spPr>
          <a:xfrm>
            <a:off x="2483126" y="164379"/>
            <a:ext cx="7225748" cy="1198961"/>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en-US" sz="4000" dirty="0">
                <a:solidFill>
                  <a:schemeClr val="tx1"/>
                </a:solidFill>
                <a:latin typeface="+mj-lt"/>
              </a:rPr>
              <a:t>Ramsey discounting</a:t>
            </a:r>
          </a:p>
        </p:txBody>
      </p:sp>
      <p:pic>
        <p:nvPicPr>
          <p:cNvPr id="3" name="Picture 2">
            <a:extLst>
              <a:ext uri="{FF2B5EF4-FFF2-40B4-BE49-F238E27FC236}">
                <a16:creationId xmlns:a16="http://schemas.microsoft.com/office/drawing/2014/main" id="{05007922-2EC1-FAAF-9735-90673F00C896}"/>
              </a:ext>
            </a:extLst>
          </p:cNvPr>
          <p:cNvPicPr>
            <a:picLocks noChangeAspect="1"/>
          </p:cNvPicPr>
          <p:nvPr/>
        </p:nvPicPr>
        <p:blipFill>
          <a:blip r:embed="rId5"/>
          <a:stretch>
            <a:fillRect/>
          </a:stretch>
        </p:blipFill>
        <p:spPr>
          <a:xfrm>
            <a:off x="9708874" y="379647"/>
            <a:ext cx="1895740" cy="1219370"/>
          </a:xfrm>
          <a:prstGeom prst="rect">
            <a:avLst/>
          </a:prstGeom>
        </p:spPr>
      </p:pic>
    </p:spTree>
    <p:custDataLst>
      <p:tags r:id="rId1"/>
    </p:custDataLst>
    <p:extLst>
      <p:ext uri="{BB962C8B-B14F-4D97-AF65-F5344CB8AC3E}">
        <p14:creationId xmlns:p14="http://schemas.microsoft.com/office/powerpoint/2010/main" val="38312191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9A8AE995-3761-4E8E-B676-D7F73B916651}"/>
                  </a:ext>
                </a:extLst>
              </p:cNvPr>
              <p:cNvSpPr txBox="1"/>
              <p:nvPr/>
            </p:nvSpPr>
            <p:spPr>
              <a:xfrm>
                <a:off x="695995" y="1814285"/>
                <a:ext cx="10800010" cy="4154984"/>
              </a:xfrm>
              <a:prstGeom prst="rect">
                <a:avLst/>
              </a:prstGeom>
              <a:noFill/>
              <a:effectLst/>
            </p:spPr>
            <p:txBody>
              <a:bodyPr wrap="square" rtlCol="0">
                <a:spAutoFit/>
              </a:bodyPr>
              <a:lstStyle/>
              <a:p>
                <a:pPr lvl="1"/>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cs typeface="Calibri Light" panose="020F0302020204030204" pitchFamily="34" charset="0"/>
                        </a:rPr>
                        <m:t>𝑟</m:t>
                      </m:r>
                      <m:r>
                        <a:rPr lang="en-US" sz="2200" b="0" i="1" smtClean="0">
                          <a:latin typeface="Cambria Math" panose="02040503050406030204" pitchFamily="18" charset="0"/>
                          <a:cs typeface="Calibri Light" panose="020F0302020204030204" pitchFamily="34" charset="0"/>
                        </a:rPr>
                        <m:t>= </m:t>
                      </m:r>
                      <m:r>
                        <a:rPr lang="en-US" sz="2200" b="0" i="1" smtClean="0">
                          <a:latin typeface="Cambria Math" panose="02040503050406030204" pitchFamily="18" charset="0"/>
                          <a:ea typeface="Cambria Math" panose="02040503050406030204" pitchFamily="18" charset="0"/>
                          <a:cs typeface="Calibri Light" panose="020F0302020204030204" pitchFamily="34" charset="0"/>
                        </a:rPr>
                        <m:t>𝛿</m:t>
                      </m:r>
                      <m:r>
                        <a:rPr lang="en-US" sz="2200" b="0" i="1" smtClean="0">
                          <a:latin typeface="Cambria Math" panose="02040503050406030204" pitchFamily="18" charset="0"/>
                          <a:ea typeface="Cambria Math" panose="02040503050406030204" pitchFamily="18" charset="0"/>
                          <a:cs typeface="Calibri Light" panose="020F0302020204030204" pitchFamily="34" charset="0"/>
                        </a:rPr>
                        <m:t>+ </m:t>
                      </m:r>
                      <m:r>
                        <a:rPr lang="en-US" sz="2200" b="0" i="1" smtClean="0">
                          <a:latin typeface="Cambria Math" panose="02040503050406030204" pitchFamily="18" charset="0"/>
                          <a:ea typeface="Cambria Math" panose="02040503050406030204" pitchFamily="18" charset="0"/>
                          <a:cs typeface="Calibri Light" panose="020F0302020204030204" pitchFamily="34" charset="0"/>
                        </a:rPr>
                        <m:t>𝜂</m:t>
                      </m:r>
                      <m:r>
                        <a:rPr lang="en-US" sz="2200" b="0" i="1" smtClean="0">
                          <a:latin typeface="Cambria Math" panose="02040503050406030204" pitchFamily="18" charset="0"/>
                          <a:ea typeface="Cambria Math" panose="02040503050406030204" pitchFamily="18" charset="0"/>
                          <a:cs typeface="Calibri Light" panose="020F0302020204030204" pitchFamily="34" charset="0"/>
                        </a:rPr>
                        <m:t>×</m:t>
                      </m:r>
                      <m:r>
                        <a:rPr lang="en-US" sz="2200" b="0" i="1" smtClean="0">
                          <a:latin typeface="Cambria Math" panose="02040503050406030204" pitchFamily="18" charset="0"/>
                          <a:ea typeface="Cambria Math" panose="02040503050406030204" pitchFamily="18" charset="0"/>
                          <a:cs typeface="Calibri Light" panose="020F0302020204030204" pitchFamily="34" charset="0"/>
                        </a:rPr>
                        <m:t>𝑔</m:t>
                      </m:r>
                    </m:oMath>
                  </m:oMathPara>
                </a14:m>
                <a:endParaRPr lang="en-US" sz="2200" dirty="0">
                  <a:latin typeface="+mj-lt"/>
                  <a:cs typeface="Calibri Light" panose="020F0302020204030204" pitchFamily="34" charset="0"/>
                </a:endParaRPr>
              </a:p>
              <a:p>
                <a:pPr lvl="1"/>
                <a:endParaRPr lang="en-US" sz="2200" dirty="0">
                  <a:latin typeface="+mj-lt"/>
                  <a:cs typeface="Calibri Light" panose="020F0302020204030204" pitchFamily="34" charset="0"/>
                </a:endParaRPr>
              </a:p>
              <a:p>
                <a:pPr lvl="1"/>
                <a:r>
                  <a:rPr lang="en-US" sz="2200" dirty="0">
                    <a:latin typeface="+mj-lt"/>
                    <a:cs typeface="Calibri Light" panose="020F0302020204030204" pitchFamily="34" charset="0"/>
                  </a:rPr>
                  <a:t>Choosing </a:t>
                </a:r>
                <a14:m>
                  <m:oMath xmlns:m="http://schemas.openxmlformats.org/officeDocument/2006/math">
                    <m:r>
                      <a:rPr lang="en-US" sz="2200" b="0" i="1" smtClean="0">
                        <a:latin typeface="Cambria Math" panose="02040503050406030204" pitchFamily="18" charset="0"/>
                        <a:ea typeface="Cambria Math" panose="02040503050406030204" pitchFamily="18" charset="0"/>
                        <a:cs typeface="Calibri Light" panose="020F0302020204030204" pitchFamily="34" charset="0"/>
                      </a:rPr>
                      <m:t>𝜂</m:t>
                    </m:r>
                  </m:oMath>
                </a14:m>
                <a:r>
                  <a:rPr lang="en-US" sz="2200" dirty="0">
                    <a:latin typeface="+mj-lt"/>
                    <a:cs typeface="Calibri Light" panose="020F0302020204030204" pitchFamily="34" charset="0"/>
                  </a:rPr>
                  <a:t> also conveys an ethical choice: how do we weigh consumption across generations</a:t>
                </a:r>
              </a:p>
              <a:p>
                <a:pPr lvl="1"/>
                <a:endParaRPr lang="en-US" sz="2200" dirty="0">
                  <a:latin typeface="+mj-lt"/>
                  <a:cs typeface="Calibri Light" panose="020F0302020204030204" pitchFamily="34" charset="0"/>
                </a:endParaRPr>
              </a:p>
              <a:p>
                <a:pPr lvl="1"/>
                <a:r>
                  <a:rPr lang="en-US" sz="2200" dirty="0">
                    <a:latin typeface="+mj-lt"/>
                    <a:cs typeface="Calibri Light" panose="020F0302020204030204" pitchFamily="34" charset="0"/>
                  </a:rPr>
                  <a:t>If </a:t>
                </a:r>
                <a14:m>
                  <m:oMath xmlns:m="http://schemas.openxmlformats.org/officeDocument/2006/math">
                    <m:r>
                      <a:rPr lang="en-US" sz="2200" b="0" i="1" smtClean="0">
                        <a:latin typeface="Cambria Math" panose="02040503050406030204" pitchFamily="18" charset="0"/>
                        <a:ea typeface="Cambria Math" panose="02040503050406030204" pitchFamily="18" charset="0"/>
                        <a:cs typeface="Calibri Light" panose="020F0302020204030204" pitchFamily="34" charset="0"/>
                      </a:rPr>
                      <m:t>𝜂</m:t>
                    </m:r>
                  </m:oMath>
                </a14:m>
                <a:r>
                  <a:rPr lang="en-US" sz="2200" dirty="0">
                    <a:latin typeface="+mj-lt"/>
                    <a:cs typeface="Calibri Light" panose="020F0302020204030204" pitchFamily="34" charset="0"/>
                  </a:rPr>
                  <a:t> = 0, consumption in future doesn’t change our willingness to save/invest today.</a:t>
                </a:r>
              </a:p>
              <a:p>
                <a:pPr lvl="1"/>
                <a:endParaRPr lang="en-US" sz="2200" dirty="0">
                  <a:latin typeface="+mj-lt"/>
                  <a:cs typeface="Calibri Light" panose="020F0302020204030204" pitchFamily="34" charset="0"/>
                </a:endParaRPr>
              </a:p>
              <a:p>
                <a:pPr lvl="1"/>
                <a:r>
                  <a:rPr lang="en-US" sz="2200" dirty="0">
                    <a:latin typeface="+mj-lt"/>
                    <a:cs typeface="Calibri Light" panose="020F0302020204030204" pitchFamily="34" charset="0"/>
                  </a:rPr>
                  <a:t>If </a:t>
                </a:r>
                <a14:m>
                  <m:oMath xmlns:m="http://schemas.openxmlformats.org/officeDocument/2006/math">
                    <m:r>
                      <a:rPr lang="en-US" sz="2200" b="0" i="1" smtClean="0">
                        <a:latin typeface="Cambria Math" panose="02040503050406030204" pitchFamily="18" charset="0"/>
                        <a:ea typeface="Cambria Math" panose="02040503050406030204" pitchFamily="18" charset="0"/>
                        <a:cs typeface="Calibri Light" panose="020F0302020204030204" pitchFamily="34" charset="0"/>
                      </a:rPr>
                      <m:t>𝜂</m:t>
                    </m:r>
                  </m:oMath>
                </a14:m>
                <a:r>
                  <a:rPr lang="en-US" sz="2200" dirty="0">
                    <a:latin typeface="+mj-lt"/>
                    <a:cs typeface="Calibri Light" panose="020F0302020204030204" pitchFamily="34" charset="0"/>
                  </a:rPr>
                  <a:t> &gt; 0 and g&gt;0, we are </a:t>
                </a:r>
                <a:r>
                  <a:rPr lang="en-US" sz="2200" b="1" dirty="0">
                    <a:latin typeface="+mj-lt"/>
                    <a:cs typeface="Calibri Light" panose="020F0302020204030204" pitchFamily="34" charset="0"/>
                  </a:rPr>
                  <a:t>less likely</a:t>
                </a:r>
                <a:r>
                  <a:rPr lang="en-US" sz="2200" dirty="0">
                    <a:latin typeface="+mj-lt"/>
                    <a:cs typeface="Calibri Light" panose="020F0302020204030204" pitchFamily="34" charset="0"/>
                  </a:rPr>
                  <a:t> to invest in the future (e.g. future generations will be rich anyway)</a:t>
                </a:r>
              </a:p>
              <a:p>
                <a:pPr lvl="1"/>
                <a:endParaRPr lang="en-US" sz="2200" dirty="0">
                  <a:latin typeface="+mj-lt"/>
                  <a:cs typeface="Calibri Light" panose="020F0302020204030204" pitchFamily="34" charset="0"/>
                </a:endParaRPr>
              </a:p>
              <a:p>
                <a:pPr lvl="1"/>
                <a:r>
                  <a:rPr lang="en-US" sz="2200" dirty="0">
                    <a:latin typeface="+mj-lt"/>
                    <a:cs typeface="Calibri Light" panose="020F0302020204030204" pitchFamily="34" charset="0"/>
                  </a:rPr>
                  <a:t>If </a:t>
                </a:r>
                <a14:m>
                  <m:oMath xmlns:m="http://schemas.openxmlformats.org/officeDocument/2006/math">
                    <m:r>
                      <a:rPr lang="en-US" sz="2200" b="0" i="1" smtClean="0">
                        <a:latin typeface="Cambria Math" panose="02040503050406030204" pitchFamily="18" charset="0"/>
                        <a:ea typeface="Cambria Math" panose="02040503050406030204" pitchFamily="18" charset="0"/>
                        <a:cs typeface="Calibri Light" panose="020F0302020204030204" pitchFamily="34" charset="0"/>
                      </a:rPr>
                      <m:t>𝜂</m:t>
                    </m:r>
                  </m:oMath>
                </a14:m>
                <a:r>
                  <a:rPr lang="en-US" sz="2200" dirty="0">
                    <a:latin typeface="+mj-lt"/>
                    <a:cs typeface="Calibri Light" panose="020F0302020204030204" pitchFamily="34" charset="0"/>
                  </a:rPr>
                  <a:t> &gt; 0 and g&lt;0, we are </a:t>
                </a:r>
                <a:r>
                  <a:rPr lang="en-US" sz="2200" b="1" dirty="0">
                    <a:latin typeface="+mj-lt"/>
                    <a:cs typeface="Calibri Light" panose="020F0302020204030204" pitchFamily="34" charset="0"/>
                  </a:rPr>
                  <a:t>more likely</a:t>
                </a:r>
                <a:r>
                  <a:rPr lang="en-US" sz="2200" dirty="0">
                    <a:latin typeface="+mj-lt"/>
                    <a:cs typeface="Calibri Light" panose="020F0302020204030204" pitchFamily="34" charset="0"/>
                  </a:rPr>
                  <a:t> to invest in the future (e.g. future generations will be poorer than today)</a:t>
                </a:r>
              </a:p>
            </p:txBody>
          </p:sp>
        </mc:Choice>
        <mc:Fallback>
          <p:sp>
            <p:nvSpPr>
              <p:cNvPr id="9" name="TextBox 8">
                <a:extLst>
                  <a:ext uri="{FF2B5EF4-FFF2-40B4-BE49-F238E27FC236}">
                    <a16:creationId xmlns:a16="http://schemas.microsoft.com/office/drawing/2014/main" id="{9A8AE995-3761-4E8E-B676-D7F73B916651}"/>
                  </a:ext>
                </a:extLst>
              </p:cNvPr>
              <p:cNvSpPr txBox="1">
                <a:spLocks noRot="1" noChangeAspect="1" noMove="1" noResize="1" noEditPoints="1" noAdjustHandles="1" noChangeArrowheads="1" noChangeShapeType="1" noTextEdit="1"/>
              </p:cNvSpPr>
              <p:nvPr/>
            </p:nvSpPr>
            <p:spPr>
              <a:xfrm>
                <a:off x="695995" y="1814285"/>
                <a:ext cx="10800010" cy="4154984"/>
              </a:xfrm>
              <a:prstGeom prst="rect">
                <a:avLst/>
              </a:prstGeom>
              <a:blipFill>
                <a:blip r:embed="rId4"/>
                <a:stretch>
                  <a:fillRect b="-2056"/>
                </a:stretch>
              </a:blipFill>
              <a:effectLst/>
            </p:spPr>
            <p:txBody>
              <a:bodyPr/>
              <a:lstStyle/>
              <a:p>
                <a:r>
                  <a:rPr lang="en-US">
                    <a:noFill/>
                  </a:rPr>
                  <a:t> </a:t>
                </a:r>
              </a:p>
            </p:txBody>
          </p:sp>
        </mc:Fallback>
      </mc:AlternateContent>
      <p:sp>
        <p:nvSpPr>
          <p:cNvPr id="11" name="Title 2">
            <a:extLst>
              <a:ext uri="{FF2B5EF4-FFF2-40B4-BE49-F238E27FC236}">
                <a16:creationId xmlns:a16="http://schemas.microsoft.com/office/drawing/2014/main" id="{462E9AFE-FCE3-4594-A4DB-141C6B7644D4}"/>
              </a:ext>
            </a:extLst>
          </p:cNvPr>
          <p:cNvSpPr txBox="1">
            <a:spLocks/>
          </p:cNvSpPr>
          <p:nvPr/>
        </p:nvSpPr>
        <p:spPr>
          <a:xfrm>
            <a:off x="2483126" y="164379"/>
            <a:ext cx="7225748" cy="1198961"/>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en-US" sz="4000" dirty="0">
                <a:solidFill>
                  <a:schemeClr val="tx1"/>
                </a:solidFill>
                <a:latin typeface="+mj-lt"/>
              </a:rPr>
              <a:t>Ramsey discounting</a:t>
            </a:r>
          </a:p>
        </p:txBody>
      </p:sp>
      <p:pic>
        <p:nvPicPr>
          <p:cNvPr id="3" name="Picture 2">
            <a:extLst>
              <a:ext uri="{FF2B5EF4-FFF2-40B4-BE49-F238E27FC236}">
                <a16:creationId xmlns:a16="http://schemas.microsoft.com/office/drawing/2014/main" id="{05007922-2EC1-FAAF-9735-90673F00C896}"/>
              </a:ext>
            </a:extLst>
          </p:cNvPr>
          <p:cNvPicPr>
            <a:picLocks noChangeAspect="1"/>
          </p:cNvPicPr>
          <p:nvPr/>
        </p:nvPicPr>
        <p:blipFill>
          <a:blip r:embed="rId5"/>
          <a:stretch>
            <a:fillRect/>
          </a:stretch>
        </p:blipFill>
        <p:spPr>
          <a:xfrm>
            <a:off x="9708874" y="379647"/>
            <a:ext cx="1895740" cy="1219370"/>
          </a:xfrm>
          <a:prstGeom prst="rect">
            <a:avLst/>
          </a:prstGeom>
        </p:spPr>
      </p:pic>
    </p:spTree>
    <p:custDataLst>
      <p:tags r:id="rId1"/>
    </p:custDataLst>
    <p:extLst>
      <p:ext uri="{BB962C8B-B14F-4D97-AF65-F5344CB8AC3E}">
        <p14:creationId xmlns:p14="http://schemas.microsoft.com/office/powerpoint/2010/main" val="38279230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9A8AE995-3761-4E8E-B676-D7F73B916651}"/>
                  </a:ext>
                </a:extLst>
              </p:cNvPr>
              <p:cNvSpPr txBox="1"/>
              <p:nvPr/>
            </p:nvSpPr>
            <p:spPr>
              <a:xfrm>
                <a:off x="695995" y="1814285"/>
                <a:ext cx="10800010" cy="4493538"/>
              </a:xfrm>
              <a:prstGeom prst="rect">
                <a:avLst/>
              </a:prstGeom>
              <a:noFill/>
              <a:effectLst/>
            </p:spPr>
            <p:txBody>
              <a:bodyPr wrap="square" rtlCol="0">
                <a:spAutoFit/>
              </a:bodyPr>
              <a:lstStyle/>
              <a:p>
                <a:pPr lvl="1"/>
                <a:r>
                  <a:rPr lang="en-US" sz="2200" dirty="0">
                    <a:latin typeface="+mj-lt"/>
                    <a:cs typeface="Calibri Light" panose="020F0302020204030204" pitchFamily="34" charset="0"/>
                  </a:rPr>
                  <a:t>In sum, more egalitarian discounting perspectives yield…</a:t>
                </a:r>
              </a:p>
              <a:p>
                <a:pPr lvl="1"/>
                <a:endParaRPr lang="en-US" sz="2200" dirty="0">
                  <a:latin typeface="+mj-lt"/>
                  <a:cs typeface="Calibri Light" panose="020F0302020204030204" pitchFamily="34" charset="0"/>
                </a:endParaRPr>
              </a:p>
              <a:p>
                <a:pPr lvl="1"/>
                <a:r>
                  <a:rPr lang="en-US" sz="2200" dirty="0">
                    <a:latin typeface="+mj-lt"/>
                    <a:cs typeface="Calibri Light" panose="020F0302020204030204" pitchFamily="34" charset="0"/>
                  </a:rPr>
                  <a:t>	a smaller </a:t>
                </a:r>
                <a14:m>
                  <m:oMath xmlns:m="http://schemas.openxmlformats.org/officeDocument/2006/math">
                    <m:r>
                      <a:rPr lang="en-US" sz="2200" b="0" i="1" smtClean="0">
                        <a:latin typeface="Cambria Math" panose="02040503050406030204" pitchFamily="18" charset="0"/>
                        <a:ea typeface="Cambria Math" panose="02040503050406030204" pitchFamily="18" charset="0"/>
                        <a:cs typeface="Calibri Light" panose="020F0302020204030204" pitchFamily="34" charset="0"/>
                      </a:rPr>
                      <m:t>𝛿</m:t>
                    </m:r>
                  </m:oMath>
                </a14:m>
                <a:r>
                  <a:rPr lang="en-US" sz="2200" dirty="0">
                    <a:latin typeface="+mj-lt"/>
                    <a:cs typeface="Calibri Light" panose="020F0302020204030204" pitchFamily="34" charset="0"/>
                  </a:rPr>
                  <a:t> (and a smaller </a:t>
                </a:r>
                <a:r>
                  <a:rPr lang="en-US" sz="2200" i="1" dirty="0">
                    <a:latin typeface="+mj-lt"/>
                    <a:cs typeface="Calibri Light" panose="020F0302020204030204" pitchFamily="34" charset="0"/>
                  </a:rPr>
                  <a:t>r</a:t>
                </a:r>
                <a:r>
                  <a:rPr lang="en-US" sz="2200" dirty="0">
                    <a:latin typeface="+mj-lt"/>
                    <a:cs typeface="Calibri Light" panose="020F0302020204030204" pitchFamily="34" charset="0"/>
                  </a:rPr>
                  <a:t>) </a:t>
                </a:r>
                <a:r>
                  <a:rPr lang="en-US" sz="2200" b="1" dirty="0">
                    <a:latin typeface="+mj-lt"/>
                    <a:cs typeface="Calibri Light" panose="020F0302020204030204" pitchFamily="34" charset="0"/>
                  </a:rPr>
                  <a:t>with respect to time preference.</a:t>
                </a:r>
              </a:p>
              <a:p>
                <a:pPr lvl="1"/>
                <a:endParaRPr lang="en-US" sz="2200" b="1" dirty="0">
                  <a:latin typeface="+mj-lt"/>
                  <a:cs typeface="Calibri Light" panose="020F0302020204030204" pitchFamily="34" charset="0"/>
                </a:endParaRPr>
              </a:p>
              <a:p>
                <a:pPr lvl="1"/>
                <a:r>
                  <a:rPr lang="en-US" sz="2200" b="1" dirty="0">
                    <a:latin typeface="+mj-lt"/>
                    <a:cs typeface="Calibri Light" panose="020F0302020204030204" pitchFamily="34" charset="0"/>
                  </a:rPr>
                  <a:t>	</a:t>
                </a:r>
                <a:r>
                  <a:rPr lang="en-US" sz="2200" dirty="0">
                    <a:latin typeface="+mj-lt"/>
                    <a:cs typeface="Calibri Light" panose="020F0302020204030204" pitchFamily="34" charset="0"/>
                  </a:rPr>
                  <a:t>a larger </a:t>
                </a:r>
                <a14:m>
                  <m:oMath xmlns:m="http://schemas.openxmlformats.org/officeDocument/2006/math">
                    <m:r>
                      <a:rPr lang="en-US" sz="2200" b="0" i="1" smtClean="0">
                        <a:latin typeface="Cambria Math" panose="02040503050406030204" pitchFamily="18" charset="0"/>
                        <a:ea typeface="Cambria Math" panose="02040503050406030204" pitchFamily="18" charset="0"/>
                        <a:cs typeface="Calibri Light" panose="020F0302020204030204" pitchFamily="34" charset="0"/>
                      </a:rPr>
                      <m:t>𝜂</m:t>
                    </m:r>
                  </m:oMath>
                </a14:m>
                <a:r>
                  <a:rPr lang="en-US" sz="2200" dirty="0">
                    <a:latin typeface="+mj-lt"/>
                    <a:cs typeface="Calibri Light" panose="020F0302020204030204" pitchFamily="34" charset="0"/>
                  </a:rPr>
                  <a:t> (and a larger </a:t>
                </a:r>
                <a:r>
                  <a:rPr lang="en-US" sz="2200" i="1" dirty="0">
                    <a:latin typeface="+mj-lt"/>
                    <a:cs typeface="Calibri Light" panose="020F0302020204030204" pitchFamily="34" charset="0"/>
                  </a:rPr>
                  <a:t>r</a:t>
                </a:r>
                <a:r>
                  <a:rPr lang="en-US" sz="2200" dirty="0">
                    <a:latin typeface="+mj-lt"/>
                    <a:cs typeface="Calibri Light" panose="020F0302020204030204" pitchFamily="34" charset="0"/>
                  </a:rPr>
                  <a:t>, assuming </a:t>
                </a:r>
                <a:r>
                  <a:rPr lang="en-US" sz="2200" i="1" dirty="0">
                    <a:latin typeface="+mj-lt"/>
                    <a:cs typeface="Calibri Light" panose="020F0302020204030204" pitchFamily="34" charset="0"/>
                  </a:rPr>
                  <a:t>g</a:t>
                </a:r>
                <a:r>
                  <a:rPr lang="en-US" sz="2200" dirty="0">
                    <a:latin typeface="+mj-lt"/>
                    <a:cs typeface="Calibri Light" panose="020F0302020204030204" pitchFamily="34" charset="0"/>
                  </a:rPr>
                  <a:t>&gt;0) </a:t>
                </a:r>
                <a:r>
                  <a:rPr lang="en-US" sz="2200" b="1" dirty="0">
                    <a:latin typeface="+mj-lt"/>
                    <a:cs typeface="Calibri Light" panose="020F0302020204030204" pitchFamily="34" charset="0"/>
                  </a:rPr>
                  <a:t>with respect to intergenerational inequality 	aversion.</a:t>
                </a:r>
                <a:endParaRPr lang="en-US" sz="2200" dirty="0">
                  <a:latin typeface="+mj-lt"/>
                  <a:cs typeface="Calibri Light" panose="020F0302020204030204" pitchFamily="34" charset="0"/>
                </a:endParaRPr>
              </a:p>
              <a:p>
                <a:pPr lvl="1"/>
                <a:endParaRPr lang="en-US" sz="2200" dirty="0">
                  <a:latin typeface="+mj-lt"/>
                  <a:cs typeface="Calibri Light" panose="020F0302020204030204" pitchFamily="34" charset="0"/>
                </a:endParaRPr>
              </a:p>
              <a:p>
                <a:pPr lvl="1"/>
                <a:endParaRPr lang="en-US" sz="2200" dirty="0">
                  <a:latin typeface="+mj-lt"/>
                  <a:cs typeface="Calibri Light" panose="020F0302020204030204" pitchFamily="34" charset="0"/>
                </a:endParaRPr>
              </a:p>
              <a:p>
                <a:pPr lvl="1"/>
                <a:r>
                  <a:rPr lang="en-US" sz="2200" dirty="0">
                    <a:latin typeface="+mj-lt"/>
                    <a:cs typeface="Calibri Light" panose="020F0302020204030204" pitchFamily="34" charset="0"/>
                  </a:rPr>
                  <a:t>Where does this leave us?</a:t>
                </a:r>
              </a:p>
              <a:p>
                <a:pPr lvl="1"/>
                <a:endParaRPr lang="en-US" sz="2200" dirty="0">
                  <a:latin typeface="+mj-lt"/>
                  <a:cs typeface="Calibri Light" panose="020F0302020204030204" pitchFamily="34" charset="0"/>
                </a:endParaRPr>
              </a:p>
              <a:p>
                <a:pPr lvl="1"/>
                <a:r>
                  <a:rPr lang="en-US" sz="2200" b="1" dirty="0">
                    <a:latin typeface="+mj-lt"/>
                    <a:cs typeface="Calibri Light" panose="020F0302020204030204" pitchFamily="34" charset="0"/>
                  </a:rPr>
                  <a:t>Typically, a discount rate somewhere between 1% and 7%.</a:t>
                </a:r>
              </a:p>
              <a:p>
                <a:pPr lvl="1"/>
                <a:endParaRPr lang="en-US" sz="2200" b="1" dirty="0">
                  <a:latin typeface="+mj-lt"/>
                  <a:cs typeface="Calibri Light" panose="020F0302020204030204" pitchFamily="34" charset="0"/>
                </a:endParaRPr>
              </a:p>
              <a:p>
                <a:pPr lvl="1"/>
                <a:r>
                  <a:rPr lang="en-US" sz="2200" dirty="0">
                    <a:latin typeface="+mj-lt"/>
                    <a:cs typeface="Calibri Light" panose="020F0302020204030204" pitchFamily="34" charset="0"/>
                  </a:rPr>
                  <a:t>(As of early 2023, the White House had proposed using a 1.7% social discount rate.)</a:t>
                </a:r>
              </a:p>
            </p:txBody>
          </p:sp>
        </mc:Choice>
        <mc:Fallback>
          <p:sp>
            <p:nvSpPr>
              <p:cNvPr id="9" name="TextBox 8">
                <a:extLst>
                  <a:ext uri="{FF2B5EF4-FFF2-40B4-BE49-F238E27FC236}">
                    <a16:creationId xmlns:a16="http://schemas.microsoft.com/office/drawing/2014/main" id="{9A8AE995-3761-4E8E-B676-D7F73B916651}"/>
                  </a:ext>
                </a:extLst>
              </p:cNvPr>
              <p:cNvSpPr txBox="1">
                <a:spLocks noRot="1" noChangeAspect="1" noMove="1" noResize="1" noEditPoints="1" noAdjustHandles="1" noChangeArrowheads="1" noChangeShapeType="1" noTextEdit="1"/>
              </p:cNvSpPr>
              <p:nvPr/>
            </p:nvSpPr>
            <p:spPr>
              <a:xfrm>
                <a:off x="695995" y="1814285"/>
                <a:ext cx="10800010" cy="4493538"/>
              </a:xfrm>
              <a:prstGeom prst="rect">
                <a:avLst/>
              </a:prstGeom>
              <a:blipFill>
                <a:blip r:embed="rId4"/>
                <a:stretch>
                  <a:fillRect t="-950" b="-1764"/>
                </a:stretch>
              </a:blipFill>
              <a:effectLst/>
            </p:spPr>
            <p:txBody>
              <a:bodyPr/>
              <a:lstStyle/>
              <a:p>
                <a:r>
                  <a:rPr lang="en-US">
                    <a:noFill/>
                  </a:rPr>
                  <a:t> </a:t>
                </a:r>
              </a:p>
            </p:txBody>
          </p:sp>
        </mc:Fallback>
      </mc:AlternateContent>
      <p:sp>
        <p:nvSpPr>
          <p:cNvPr id="11" name="Title 2">
            <a:extLst>
              <a:ext uri="{FF2B5EF4-FFF2-40B4-BE49-F238E27FC236}">
                <a16:creationId xmlns:a16="http://schemas.microsoft.com/office/drawing/2014/main" id="{462E9AFE-FCE3-4594-A4DB-141C6B7644D4}"/>
              </a:ext>
            </a:extLst>
          </p:cNvPr>
          <p:cNvSpPr txBox="1">
            <a:spLocks/>
          </p:cNvSpPr>
          <p:nvPr/>
        </p:nvSpPr>
        <p:spPr>
          <a:xfrm>
            <a:off x="2483126" y="164379"/>
            <a:ext cx="7225748" cy="1198961"/>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en-US" sz="4000" dirty="0">
                <a:solidFill>
                  <a:schemeClr val="tx1"/>
                </a:solidFill>
                <a:latin typeface="+mj-lt"/>
              </a:rPr>
              <a:t>Ramsey discounting</a:t>
            </a:r>
          </a:p>
        </p:txBody>
      </p:sp>
      <p:pic>
        <p:nvPicPr>
          <p:cNvPr id="3" name="Picture 2">
            <a:extLst>
              <a:ext uri="{FF2B5EF4-FFF2-40B4-BE49-F238E27FC236}">
                <a16:creationId xmlns:a16="http://schemas.microsoft.com/office/drawing/2014/main" id="{05007922-2EC1-FAAF-9735-90673F00C896}"/>
              </a:ext>
            </a:extLst>
          </p:cNvPr>
          <p:cNvPicPr>
            <a:picLocks noChangeAspect="1"/>
          </p:cNvPicPr>
          <p:nvPr/>
        </p:nvPicPr>
        <p:blipFill>
          <a:blip r:embed="rId5"/>
          <a:stretch>
            <a:fillRect/>
          </a:stretch>
        </p:blipFill>
        <p:spPr>
          <a:xfrm>
            <a:off x="9708874" y="379647"/>
            <a:ext cx="1895740" cy="1219370"/>
          </a:xfrm>
          <a:prstGeom prst="rect">
            <a:avLst/>
          </a:prstGeom>
        </p:spPr>
      </p:pic>
    </p:spTree>
    <p:custDataLst>
      <p:tags r:id="rId1"/>
    </p:custDataLst>
    <p:extLst>
      <p:ext uri="{BB962C8B-B14F-4D97-AF65-F5344CB8AC3E}">
        <p14:creationId xmlns:p14="http://schemas.microsoft.com/office/powerpoint/2010/main" val="23131330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2">
            <a:extLst>
              <a:ext uri="{FF2B5EF4-FFF2-40B4-BE49-F238E27FC236}">
                <a16:creationId xmlns:a16="http://schemas.microsoft.com/office/drawing/2014/main" id="{462E9AFE-FCE3-4594-A4DB-141C6B7644D4}"/>
              </a:ext>
            </a:extLst>
          </p:cNvPr>
          <p:cNvSpPr txBox="1">
            <a:spLocks/>
          </p:cNvSpPr>
          <p:nvPr/>
        </p:nvSpPr>
        <p:spPr>
          <a:xfrm>
            <a:off x="2483126" y="164379"/>
            <a:ext cx="7225748" cy="1198961"/>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en-US" sz="4000" dirty="0">
                <a:solidFill>
                  <a:schemeClr val="tx1"/>
                </a:solidFill>
                <a:latin typeface="+mj-lt"/>
              </a:rPr>
              <a:t>What do the experts think?</a:t>
            </a:r>
            <a:br>
              <a:rPr lang="en-US" sz="4000" dirty="0">
                <a:solidFill>
                  <a:schemeClr val="tx1"/>
                </a:solidFill>
                <a:latin typeface="+mj-lt"/>
              </a:rPr>
            </a:br>
            <a:endParaRPr lang="en-US" sz="4000" dirty="0">
              <a:solidFill>
                <a:schemeClr val="tx1"/>
              </a:solidFill>
              <a:latin typeface="+mj-lt"/>
            </a:endParaRPr>
          </a:p>
        </p:txBody>
      </p:sp>
      <p:pic>
        <p:nvPicPr>
          <p:cNvPr id="3" name="Picture 2">
            <a:extLst>
              <a:ext uri="{FF2B5EF4-FFF2-40B4-BE49-F238E27FC236}">
                <a16:creationId xmlns:a16="http://schemas.microsoft.com/office/drawing/2014/main" id="{05007922-2EC1-FAAF-9735-90673F00C896}"/>
              </a:ext>
            </a:extLst>
          </p:cNvPr>
          <p:cNvPicPr>
            <a:picLocks noChangeAspect="1"/>
          </p:cNvPicPr>
          <p:nvPr/>
        </p:nvPicPr>
        <p:blipFill>
          <a:blip r:embed="rId4"/>
          <a:stretch>
            <a:fillRect/>
          </a:stretch>
        </p:blipFill>
        <p:spPr>
          <a:xfrm>
            <a:off x="9708874" y="379647"/>
            <a:ext cx="1895740" cy="1219370"/>
          </a:xfrm>
          <a:prstGeom prst="rect">
            <a:avLst/>
          </a:prstGeom>
        </p:spPr>
      </p:pic>
      <p:pic>
        <p:nvPicPr>
          <p:cNvPr id="4" name="Picture 3">
            <a:extLst>
              <a:ext uri="{FF2B5EF4-FFF2-40B4-BE49-F238E27FC236}">
                <a16:creationId xmlns:a16="http://schemas.microsoft.com/office/drawing/2014/main" id="{C4FC0E14-42A8-486A-848B-125B076246F0}"/>
              </a:ext>
            </a:extLst>
          </p:cNvPr>
          <p:cNvPicPr>
            <a:picLocks noChangeAspect="1"/>
          </p:cNvPicPr>
          <p:nvPr/>
        </p:nvPicPr>
        <p:blipFill>
          <a:blip r:embed="rId5"/>
          <a:stretch>
            <a:fillRect/>
          </a:stretch>
        </p:blipFill>
        <p:spPr>
          <a:xfrm>
            <a:off x="1074056" y="989332"/>
            <a:ext cx="6724333" cy="5343671"/>
          </a:xfrm>
          <a:prstGeom prst="rect">
            <a:avLst/>
          </a:prstGeom>
        </p:spPr>
      </p:pic>
      <p:sp>
        <p:nvSpPr>
          <p:cNvPr id="6" name="TextBox 5">
            <a:extLst>
              <a:ext uri="{FF2B5EF4-FFF2-40B4-BE49-F238E27FC236}">
                <a16:creationId xmlns:a16="http://schemas.microsoft.com/office/drawing/2014/main" id="{E0A8FD25-8FED-5CBE-172F-56718074C12F}"/>
              </a:ext>
            </a:extLst>
          </p:cNvPr>
          <p:cNvSpPr txBox="1"/>
          <p:nvPr/>
        </p:nvSpPr>
        <p:spPr>
          <a:xfrm>
            <a:off x="8723085" y="1814285"/>
            <a:ext cx="3033486" cy="1446550"/>
          </a:xfrm>
          <a:prstGeom prst="rect">
            <a:avLst/>
          </a:prstGeom>
          <a:noFill/>
          <a:effectLst/>
        </p:spPr>
        <p:txBody>
          <a:bodyPr wrap="square" rtlCol="0">
            <a:spAutoFit/>
          </a:bodyPr>
          <a:lstStyle/>
          <a:p>
            <a:pPr lvl="1"/>
            <a:r>
              <a:rPr lang="en-US" sz="2200" dirty="0">
                <a:latin typeface="+mj-lt"/>
                <a:cs typeface="Calibri Light" panose="020F0302020204030204" pitchFamily="34" charset="0"/>
              </a:rPr>
              <a:t>From </a:t>
            </a:r>
            <a:r>
              <a:rPr lang="en-US" sz="2200" dirty="0" err="1">
                <a:latin typeface="+mj-lt"/>
                <a:cs typeface="Calibri Light" panose="020F0302020204030204" pitchFamily="34" charset="0"/>
              </a:rPr>
              <a:t>Drupp</a:t>
            </a:r>
            <a:r>
              <a:rPr lang="en-US" sz="2200" dirty="0">
                <a:latin typeface="+mj-lt"/>
                <a:cs typeface="Calibri Light" panose="020F0302020204030204" pitchFamily="34" charset="0"/>
              </a:rPr>
              <a:t> et al. (2018): “Discounting Disentangled”, </a:t>
            </a:r>
            <a:r>
              <a:rPr lang="en-US" sz="2200" i="1" dirty="0">
                <a:latin typeface="+mj-lt"/>
                <a:cs typeface="Calibri Light" panose="020F0302020204030204" pitchFamily="34" charset="0"/>
              </a:rPr>
              <a:t>AEJ:EP</a:t>
            </a:r>
            <a:endParaRPr lang="en-US" sz="2200" b="1" i="1" dirty="0">
              <a:latin typeface="+mj-lt"/>
              <a:cs typeface="Calibri Light" panose="020F0302020204030204" pitchFamily="34" charset="0"/>
            </a:endParaRPr>
          </a:p>
        </p:txBody>
      </p:sp>
    </p:spTree>
    <p:custDataLst>
      <p:tags r:id="rId1"/>
    </p:custDataLst>
    <p:extLst>
      <p:ext uri="{BB962C8B-B14F-4D97-AF65-F5344CB8AC3E}">
        <p14:creationId xmlns:p14="http://schemas.microsoft.com/office/powerpoint/2010/main" val="35398423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9A8AE995-3761-4E8E-B676-D7F73B916651}"/>
              </a:ext>
            </a:extLst>
          </p:cNvPr>
          <p:cNvSpPr txBox="1"/>
          <p:nvPr/>
        </p:nvSpPr>
        <p:spPr>
          <a:xfrm>
            <a:off x="695995" y="2028616"/>
            <a:ext cx="10800010" cy="3139321"/>
          </a:xfrm>
          <a:prstGeom prst="rect">
            <a:avLst/>
          </a:prstGeom>
          <a:noFill/>
          <a:effectLst/>
        </p:spPr>
        <p:txBody>
          <a:bodyPr wrap="square" rtlCol="0">
            <a:spAutoFit/>
          </a:bodyPr>
          <a:lstStyle/>
          <a:p>
            <a:pPr lvl="1"/>
            <a:r>
              <a:rPr lang="en-US" sz="2200" dirty="0">
                <a:latin typeface="+mj-lt"/>
                <a:cs typeface="Calibri Light" panose="020F0302020204030204" pitchFamily="34" charset="0"/>
              </a:rPr>
              <a:t>So we’ve thought a bit about how to discount future damages.</a:t>
            </a:r>
          </a:p>
          <a:p>
            <a:pPr lvl="1"/>
            <a:endParaRPr lang="en-US" sz="2200" dirty="0">
              <a:latin typeface="+mj-lt"/>
              <a:cs typeface="Calibri Light" panose="020F0302020204030204" pitchFamily="34" charset="0"/>
            </a:endParaRPr>
          </a:p>
          <a:p>
            <a:pPr lvl="1"/>
            <a:r>
              <a:rPr lang="en-US" sz="2200" dirty="0">
                <a:latin typeface="+mj-lt"/>
                <a:cs typeface="Calibri Light" panose="020F0302020204030204" pitchFamily="34" charset="0"/>
              </a:rPr>
              <a:t>Our next step, working backwards, is to produce estimates of damages over time.</a:t>
            </a:r>
          </a:p>
          <a:p>
            <a:pPr lvl="1"/>
            <a:endParaRPr lang="en-US" sz="2200" dirty="0">
              <a:latin typeface="+mj-lt"/>
              <a:cs typeface="Calibri Light" panose="020F0302020204030204" pitchFamily="34" charset="0"/>
            </a:endParaRPr>
          </a:p>
          <a:p>
            <a:pPr lvl="1"/>
            <a:r>
              <a:rPr lang="en-US" sz="2200" dirty="0">
                <a:latin typeface="+mj-lt"/>
                <a:cs typeface="Calibri Light" panose="020F0302020204030204" pitchFamily="34" charset="0"/>
              </a:rPr>
              <a:t>To do this, we need to translate long-run changes in the climate into measures of economic damages.</a:t>
            </a:r>
          </a:p>
          <a:p>
            <a:pPr lvl="1"/>
            <a:endParaRPr lang="en-US" sz="2200" dirty="0">
              <a:latin typeface="+mj-lt"/>
              <a:cs typeface="Calibri Light" panose="020F0302020204030204" pitchFamily="34" charset="0"/>
            </a:endParaRPr>
          </a:p>
          <a:p>
            <a:pPr lvl="1"/>
            <a:r>
              <a:rPr lang="en-US" sz="2200" dirty="0">
                <a:latin typeface="+mj-lt"/>
                <a:cs typeface="Calibri Light" panose="020F0302020204030204" pitchFamily="34" charset="0"/>
              </a:rPr>
              <a:t>Broadly speaking, there are two ways of getting at this: a </a:t>
            </a:r>
            <a:r>
              <a:rPr lang="en-US" sz="2200" b="1" dirty="0">
                <a:latin typeface="+mj-lt"/>
                <a:cs typeface="Calibri Light" panose="020F0302020204030204" pitchFamily="34" charset="0"/>
              </a:rPr>
              <a:t>top-down</a:t>
            </a:r>
            <a:r>
              <a:rPr lang="en-US" sz="2200" dirty="0">
                <a:latin typeface="+mj-lt"/>
                <a:cs typeface="Calibri Light" panose="020F0302020204030204" pitchFamily="34" charset="0"/>
              </a:rPr>
              <a:t> approach, or </a:t>
            </a:r>
            <a:r>
              <a:rPr lang="en-US" sz="2200" b="1" dirty="0">
                <a:latin typeface="+mj-lt"/>
                <a:cs typeface="Calibri Light" panose="020F0302020204030204" pitchFamily="34" charset="0"/>
              </a:rPr>
              <a:t>bottom-up / sectoral</a:t>
            </a:r>
            <a:r>
              <a:rPr lang="en-US" sz="2200" dirty="0">
                <a:latin typeface="+mj-lt"/>
                <a:cs typeface="Calibri Light" panose="020F0302020204030204" pitchFamily="34" charset="0"/>
              </a:rPr>
              <a:t> approach.</a:t>
            </a:r>
          </a:p>
        </p:txBody>
      </p:sp>
      <p:sp>
        <p:nvSpPr>
          <p:cNvPr id="11" name="Title 2">
            <a:extLst>
              <a:ext uri="{FF2B5EF4-FFF2-40B4-BE49-F238E27FC236}">
                <a16:creationId xmlns:a16="http://schemas.microsoft.com/office/drawing/2014/main" id="{462E9AFE-FCE3-4594-A4DB-141C6B7644D4}"/>
              </a:ext>
            </a:extLst>
          </p:cNvPr>
          <p:cNvSpPr txBox="1">
            <a:spLocks/>
          </p:cNvSpPr>
          <p:nvPr/>
        </p:nvSpPr>
        <p:spPr>
          <a:xfrm>
            <a:off x="2483126" y="289250"/>
            <a:ext cx="7225748" cy="1198961"/>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en-US" sz="4000" dirty="0">
                <a:solidFill>
                  <a:schemeClr val="tx1"/>
                </a:solidFill>
                <a:latin typeface="+mj-lt"/>
              </a:rPr>
              <a:t>Calculating Economic Damages from Climate Change</a:t>
            </a:r>
          </a:p>
        </p:txBody>
      </p:sp>
      <p:pic>
        <p:nvPicPr>
          <p:cNvPr id="2" name="Picture 1">
            <a:extLst>
              <a:ext uri="{FF2B5EF4-FFF2-40B4-BE49-F238E27FC236}">
                <a16:creationId xmlns:a16="http://schemas.microsoft.com/office/drawing/2014/main" id="{BCF167D7-E7BA-635C-E8D3-ACB47BF7CA24}"/>
              </a:ext>
            </a:extLst>
          </p:cNvPr>
          <p:cNvPicPr>
            <a:picLocks noChangeAspect="1"/>
          </p:cNvPicPr>
          <p:nvPr/>
        </p:nvPicPr>
        <p:blipFill rotWithShape="1">
          <a:blip r:embed="rId4"/>
          <a:srcRect l="39811" t="48636" r="45178" b="32265"/>
          <a:stretch/>
        </p:blipFill>
        <p:spPr>
          <a:xfrm>
            <a:off x="9708874" y="467605"/>
            <a:ext cx="2157297" cy="1346680"/>
          </a:xfrm>
          <a:prstGeom prst="rect">
            <a:avLst/>
          </a:prstGeom>
        </p:spPr>
      </p:pic>
    </p:spTree>
    <p:custDataLst>
      <p:tags r:id="rId1"/>
    </p:custDataLst>
    <p:extLst>
      <p:ext uri="{BB962C8B-B14F-4D97-AF65-F5344CB8AC3E}">
        <p14:creationId xmlns:p14="http://schemas.microsoft.com/office/powerpoint/2010/main" val="22094453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9A8AE995-3761-4E8E-B676-D7F73B916651}"/>
              </a:ext>
            </a:extLst>
          </p:cNvPr>
          <p:cNvSpPr txBox="1"/>
          <p:nvPr/>
        </p:nvSpPr>
        <p:spPr>
          <a:xfrm>
            <a:off x="695995" y="2144731"/>
            <a:ext cx="10800010" cy="3477875"/>
          </a:xfrm>
          <a:prstGeom prst="rect">
            <a:avLst/>
          </a:prstGeom>
          <a:noFill/>
          <a:effectLst/>
        </p:spPr>
        <p:txBody>
          <a:bodyPr wrap="square" rtlCol="0">
            <a:spAutoFit/>
          </a:bodyPr>
          <a:lstStyle/>
          <a:p>
            <a:pPr lvl="1"/>
            <a:r>
              <a:rPr lang="en-US" sz="2200" dirty="0">
                <a:latin typeface="+mj-lt"/>
                <a:cs typeface="Calibri Light" panose="020F0302020204030204" pitchFamily="34" charset="0"/>
              </a:rPr>
              <a:t>Top-down studies attempt to directly estimate the effect of climate change on aggregate outcomes like GDP</a:t>
            </a:r>
          </a:p>
          <a:p>
            <a:pPr lvl="1"/>
            <a:endParaRPr lang="en-US" sz="2200" dirty="0">
              <a:latin typeface="+mj-lt"/>
              <a:cs typeface="Calibri Light" panose="020F0302020204030204" pitchFamily="34" charset="0"/>
            </a:endParaRPr>
          </a:p>
          <a:p>
            <a:pPr lvl="1"/>
            <a:r>
              <a:rPr lang="en-US" sz="2200" dirty="0">
                <a:latin typeface="+mj-lt"/>
                <a:cs typeface="Calibri Light" panose="020F0302020204030204" pitchFamily="34" charset="0"/>
              </a:rPr>
              <a:t>Empirical work estimating these damage functions typically use previous short-term variations in </a:t>
            </a:r>
            <a:r>
              <a:rPr lang="en-US" sz="2200" i="1" dirty="0">
                <a:latin typeface="+mj-lt"/>
                <a:cs typeface="Calibri Light" panose="020F0302020204030204" pitchFamily="34" charset="0"/>
              </a:rPr>
              <a:t>weather</a:t>
            </a:r>
            <a:r>
              <a:rPr lang="en-US" sz="2200" dirty="0">
                <a:latin typeface="+mj-lt"/>
                <a:cs typeface="Calibri Light" panose="020F0302020204030204" pitchFamily="34" charset="0"/>
              </a:rPr>
              <a:t> over space to identify how GDP responds to a distribution of temperature.</a:t>
            </a:r>
          </a:p>
          <a:p>
            <a:pPr lvl="1"/>
            <a:endParaRPr lang="en-US" sz="2200" dirty="0">
              <a:latin typeface="+mj-lt"/>
              <a:cs typeface="Calibri Light" panose="020F0302020204030204" pitchFamily="34" charset="0"/>
            </a:endParaRPr>
          </a:p>
          <a:p>
            <a:pPr lvl="1"/>
            <a:r>
              <a:rPr lang="en-US" sz="2200" dirty="0">
                <a:latin typeface="+mj-lt"/>
                <a:cs typeface="Calibri Light" panose="020F0302020204030204" pitchFamily="34" charset="0"/>
              </a:rPr>
              <a:t>The idea is that this estimated relationship can then be used to project how the aggregate economy performs in the future as it is exposed to a different distribution of weather/climate.</a:t>
            </a:r>
          </a:p>
        </p:txBody>
      </p:sp>
      <p:sp>
        <p:nvSpPr>
          <p:cNvPr id="11" name="Title 2">
            <a:extLst>
              <a:ext uri="{FF2B5EF4-FFF2-40B4-BE49-F238E27FC236}">
                <a16:creationId xmlns:a16="http://schemas.microsoft.com/office/drawing/2014/main" id="{462E9AFE-FCE3-4594-A4DB-141C6B7644D4}"/>
              </a:ext>
            </a:extLst>
          </p:cNvPr>
          <p:cNvSpPr txBox="1">
            <a:spLocks/>
          </p:cNvSpPr>
          <p:nvPr/>
        </p:nvSpPr>
        <p:spPr>
          <a:xfrm>
            <a:off x="2483126" y="289250"/>
            <a:ext cx="7225748" cy="1198961"/>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en-US" sz="4000" dirty="0">
                <a:solidFill>
                  <a:schemeClr val="tx1"/>
                </a:solidFill>
                <a:latin typeface="+mj-lt"/>
              </a:rPr>
              <a:t>Top-down approaches to measuring economic damages</a:t>
            </a:r>
          </a:p>
        </p:txBody>
      </p:sp>
      <p:pic>
        <p:nvPicPr>
          <p:cNvPr id="2" name="Picture 1">
            <a:extLst>
              <a:ext uri="{FF2B5EF4-FFF2-40B4-BE49-F238E27FC236}">
                <a16:creationId xmlns:a16="http://schemas.microsoft.com/office/drawing/2014/main" id="{BCF167D7-E7BA-635C-E8D3-ACB47BF7CA24}"/>
              </a:ext>
            </a:extLst>
          </p:cNvPr>
          <p:cNvPicPr>
            <a:picLocks noChangeAspect="1"/>
          </p:cNvPicPr>
          <p:nvPr/>
        </p:nvPicPr>
        <p:blipFill rotWithShape="1">
          <a:blip r:embed="rId4"/>
          <a:srcRect l="39811" t="48636" r="45178" b="32265"/>
          <a:stretch/>
        </p:blipFill>
        <p:spPr>
          <a:xfrm>
            <a:off x="9708874" y="467605"/>
            <a:ext cx="2157297" cy="1346680"/>
          </a:xfrm>
          <a:prstGeom prst="rect">
            <a:avLst/>
          </a:prstGeom>
        </p:spPr>
      </p:pic>
    </p:spTree>
    <p:custDataLst>
      <p:tags r:id="rId1"/>
    </p:custDataLst>
    <p:extLst>
      <p:ext uri="{BB962C8B-B14F-4D97-AF65-F5344CB8AC3E}">
        <p14:creationId xmlns:p14="http://schemas.microsoft.com/office/powerpoint/2010/main" val="5790198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9A8AE995-3761-4E8E-B676-D7F73B916651}"/>
              </a:ext>
            </a:extLst>
          </p:cNvPr>
          <p:cNvSpPr txBox="1"/>
          <p:nvPr/>
        </p:nvSpPr>
        <p:spPr>
          <a:xfrm>
            <a:off x="346960" y="1024392"/>
            <a:ext cx="11498080" cy="5170646"/>
          </a:xfrm>
          <a:prstGeom prst="rect">
            <a:avLst/>
          </a:prstGeom>
          <a:noFill/>
          <a:effectLst/>
        </p:spPr>
        <p:txBody>
          <a:bodyPr wrap="square" rtlCol="0">
            <a:spAutoFit/>
          </a:bodyPr>
          <a:lstStyle/>
          <a:p>
            <a:pPr marL="800100" lvl="1" indent="-342900">
              <a:buFont typeface="Arial" panose="020B0604020202020204" pitchFamily="34" charset="0"/>
              <a:buChar char="•"/>
            </a:pPr>
            <a:r>
              <a:rPr lang="en-US" sz="2200" dirty="0">
                <a:latin typeface="+mj-lt"/>
                <a:cs typeface="Calibri Light" panose="020F0302020204030204" pitchFamily="34" charset="0"/>
              </a:rPr>
              <a:t>Climate economics aims to identify the relationship between the economy/welfare and the overall environment on earth. </a:t>
            </a:r>
          </a:p>
          <a:p>
            <a:pPr marL="800100" lvl="1" indent="-342900">
              <a:buFont typeface="Arial" panose="020B0604020202020204" pitchFamily="34" charset="0"/>
              <a:buChar char="•"/>
            </a:pPr>
            <a:endParaRPr lang="en-US" sz="2200" dirty="0">
              <a:latin typeface="+mj-lt"/>
              <a:cs typeface="Calibri Light" panose="020F0302020204030204" pitchFamily="34" charset="0"/>
            </a:endParaRPr>
          </a:p>
          <a:p>
            <a:pPr marL="800100" lvl="1" indent="-342900">
              <a:buFont typeface="Arial" panose="020B0604020202020204" pitchFamily="34" charset="0"/>
              <a:buChar char="•"/>
            </a:pPr>
            <a:r>
              <a:rPr lang="en-US" sz="2200" dirty="0">
                <a:latin typeface="+mj-lt"/>
                <a:cs typeface="Calibri Light" panose="020F0302020204030204" pitchFamily="34" charset="0"/>
              </a:rPr>
              <a:t>But first, what do we mean by </a:t>
            </a:r>
            <a:r>
              <a:rPr lang="en-US" sz="2200" i="1" dirty="0">
                <a:solidFill>
                  <a:srgbClr val="FF0000"/>
                </a:solidFill>
                <a:latin typeface="+mj-lt"/>
                <a:cs typeface="Calibri Light" panose="020F0302020204030204" pitchFamily="34" charset="0"/>
              </a:rPr>
              <a:t>climate</a:t>
            </a:r>
            <a:r>
              <a:rPr lang="en-US" sz="2200" dirty="0">
                <a:latin typeface="+mj-lt"/>
                <a:cs typeface="Calibri Light" panose="020F0302020204030204" pitchFamily="34" charset="0"/>
              </a:rPr>
              <a:t>?</a:t>
            </a:r>
          </a:p>
          <a:p>
            <a:pPr marL="1714500" lvl="3" indent="-342900">
              <a:buFont typeface="Arial" panose="020B0604020202020204" pitchFamily="34" charset="0"/>
              <a:buChar char="•"/>
            </a:pPr>
            <a:r>
              <a:rPr lang="en-US" sz="2200" dirty="0">
                <a:latin typeface="+mj-lt"/>
                <a:cs typeface="Calibri Light" panose="020F0302020204030204" pitchFamily="34" charset="0"/>
              </a:rPr>
              <a:t>In general, we want to think about </a:t>
            </a:r>
            <a:r>
              <a:rPr lang="en-US" sz="2200" i="1" dirty="0">
                <a:solidFill>
                  <a:srgbClr val="FF0000"/>
                </a:solidFill>
                <a:latin typeface="+mj-lt"/>
                <a:cs typeface="Calibri Light" panose="020F0302020204030204" pitchFamily="34" charset="0"/>
              </a:rPr>
              <a:t>climate </a:t>
            </a:r>
            <a:r>
              <a:rPr lang="en-US" sz="2200" dirty="0">
                <a:latin typeface="+mj-lt"/>
                <a:cs typeface="Calibri Light" panose="020F0302020204030204" pitchFamily="34" charset="0"/>
              </a:rPr>
              <a:t>as a long-run conditions of the environment. A common window to define this is 30+ years.</a:t>
            </a:r>
          </a:p>
          <a:p>
            <a:pPr marL="1714500" lvl="3" indent="-342900">
              <a:buFont typeface="Arial" panose="020B0604020202020204" pitchFamily="34" charset="0"/>
              <a:buChar char="•"/>
            </a:pPr>
            <a:r>
              <a:rPr lang="en-US" sz="2200" dirty="0">
                <a:latin typeface="+mj-lt"/>
                <a:cs typeface="Calibri Light" panose="020F0302020204030204" pitchFamily="34" charset="0"/>
              </a:rPr>
              <a:t>But climate isn’t just mean (average) conditions of the environment (temperature, precipitations, etc.), we think of it encompassing higher order moments of environmental conditions’ distribution and more.</a:t>
            </a:r>
          </a:p>
          <a:p>
            <a:pPr marL="2171700" lvl="4" indent="-342900">
              <a:buFont typeface="Arial" panose="020B0604020202020204" pitchFamily="34" charset="0"/>
              <a:buChar char="•"/>
            </a:pPr>
            <a:r>
              <a:rPr lang="en-US" sz="2200" dirty="0">
                <a:latin typeface="+mj-lt"/>
                <a:cs typeface="Calibri Light" panose="020F0302020204030204" pitchFamily="34" charset="0"/>
              </a:rPr>
              <a:t>Frequency or severity of storms (think recent upticks on tropical storms, etc.), frequency and severity of draught or heat waves, ecological conditions and ocean pH, the interconnectedness of these, etc…</a:t>
            </a:r>
          </a:p>
          <a:p>
            <a:pPr marL="1714500" lvl="3" indent="-342900">
              <a:buFont typeface="Arial" panose="020B0604020202020204" pitchFamily="34" charset="0"/>
              <a:buChar char="•"/>
            </a:pPr>
            <a:r>
              <a:rPr lang="en-US" sz="2200" dirty="0">
                <a:latin typeface="+mj-lt"/>
                <a:cs typeface="Calibri Light" panose="020F0302020204030204" pitchFamily="34" charset="0"/>
              </a:rPr>
              <a:t>Even if these things are “on average” the same (annually, etc.) , their affect on economic outcomes could be very different.  </a:t>
            </a:r>
          </a:p>
          <a:p>
            <a:pPr marL="1714500" lvl="3" indent="-342900">
              <a:buFont typeface="Arial" panose="020B0604020202020204" pitchFamily="34" charset="0"/>
              <a:buChar char="•"/>
            </a:pPr>
            <a:r>
              <a:rPr lang="en-US" sz="2200" dirty="0">
                <a:latin typeface="+mj-lt"/>
                <a:cs typeface="Calibri Light" panose="020F0302020204030204" pitchFamily="34" charset="0"/>
              </a:rPr>
              <a:t>Things we don’t even know about yet (unknown unknowns).</a:t>
            </a:r>
          </a:p>
        </p:txBody>
      </p:sp>
      <p:sp>
        <p:nvSpPr>
          <p:cNvPr id="11" name="Title 2">
            <a:extLst>
              <a:ext uri="{FF2B5EF4-FFF2-40B4-BE49-F238E27FC236}">
                <a16:creationId xmlns:a16="http://schemas.microsoft.com/office/drawing/2014/main" id="{462E9AFE-FCE3-4594-A4DB-141C6B7644D4}"/>
              </a:ext>
            </a:extLst>
          </p:cNvPr>
          <p:cNvSpPr txBox="1">
            <a:spLocks/>
          </p:cNvSpPr>
          <p:nvPr/>
        </p:nvSpPr>
        <p:spPr>
          <a:xfrm>
            <a:off x="2398804" y="-423710"/>
            <a:ext cx="7225748" cy="1198961"/>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en-US" sz="4000" dirty="0">
                <a:solidFill>
                  <a:schemeClr val="tx1"/>
                </a:solidFill>
                <a:latin typeface="+mj-lt"/>
              </a:rPr>
              <a:t>Climate Change and Economics</a:t>
            </a:r>
          </a:p>
        </p:txBody>
      </p:sp>
    </p:spTree>
    <p:custDataLst>
      <p:tags r:id="rId1"/>
    </p:custDataLst>
    <p:extLst>
      <p:ext uri="{BB962C8B-B14F-4D97-AF65-F5344CB8AC3E}">
        <p14:creationId xmlns:p14="http://schemas.microsoft.com/office/powerpoint/2010/main" val="18776796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9A8AE995-3761-4E8E-B676-D7F73B916651}"/>
              </a:ext>
            </a:extLst>
          </p:cNvPr>
          <p:cNvSpPr txBox="1"/>
          <p:nvPr/>
        </p:nvSpPr>
        <p:spPr>
          <a:xfrm>
            <a:off x="695995" y="2028616"/>
            <a:ext cx="10800010" cy="2462213"/>
          </a:xfrm>
          <a:prstGeom prst="rect">
            <a:avLst/>
          </a:prstGeom>
          <a:noFill/>
          <a:effectLst/>
        </p:spPr>
        <p:txBody>
          <a:bodyPr wrap="square" rtlCol="0">
            <a:spAutoFit/>
          </a:bodyPr>
          <a:lstStyle/>
          <a:p>
            <a:pPr lvl="1"/>
            <a:r>
              <a:rPr lang="en-US" sz="2200" dirty="0">
                <a:latin typeface="+mj-lt"/>
                <a:cs typeface="Calibri Light" panose="020F0302020204030204" pitchFamily="34" charset="0"/>
              </a:rPr>
              <a:t>Advantages:</a:t>
            </a:r>
          </a:p>
          <a:p>
            <a:pPr lvl="1"/>
            <a:endParaRPr lang="en-US" sz="2200" dirty="0">
              <a:latin typeface="+mj-lt"/>
              <a:cs typeface="Calibri Light" panose="020F0302020204030204" pitchFamily="34" charset="0"/>
            </a:endParaRPr>
          </a:p>
          <a:p>
            <a:pPr marL="800100" lvl="1" indent="-342900">
              <a:buFont typeface="Arial" panose="020B0604020202020204" pitchFamily="34" charset="0"/>
              <a:buChar char="•"/>
            </a:pPr>
            <a:r>
              <a:rPr lang="en-US" sz="2200" dirty="0">
                <a:latin typeface="+mj-lt"/>
                <a:cs typeface="Calibri Light" panose="020F0302020204030204" pitchFamily="34" charset="0"/>
              </a:rPr>
              <a:t>Easy to plug-and-play with existing macroeconomic models that rely on these aggregate measure but lack climate effects</a:t>
            </a:r>
          </a:p>
          <a:p>
            <a:pPr marL="800100" lvl="1" indent="-342900">
              <a:buFont typeface="Arial" panose="020B0604020202020204" pitchFamily="34" charset="0"/>
              <a:buChar char="•"/>
            </a:pPr>
            <a:endParaRPr lang="en-US" sz="2200" dirty="0">
              <a:latin typeface="+mj-lt"/>
              <a:cs typeface="Calibri Light" panose="020F0302020204030204" pitchFamily="34" charset="0"/>
            </a:endParaRPr>
          </a:p>
          <a:p>
            <a:pPr marL="800100" lvl="1" indent="-342900">
              <a:buFont typeface="Arial" panose="020B0604020202020204" pitchFamily="34" charset="0"/>
              <a:buChar char="•"/>
            </a:pPr>
            <a:r>
              <a:rPr lang="en-US" sz="2200" dirty="0">
                <a:latin typeface="+mj-lt"/>
                <a:cs typeface="Calibri Light" panose="020F0302020204030204" pitchFamily="34" charset="0"/>
              </a:rPr>
              <a:t>Top-down approach theoretically captures all sector impacts </a:t>
            </a:r>
            <a:r>
              <a:rPr lang="en-US" sz="2200" b="1" dirty="0">
                <a:latin typeface="+mj-lt"/>
                <a:cs typeface="Calibri Light" panose="020F0302020204030204" pitchFamily="34" charset="0"/>
              </a:rPr>
              <a:t>and feedbacks/interactions between them</a:t>
            </a:r>
            <a:endParaRPr lang="en-US" sz="2200" dirty="0">
              <a:latin typeface="+mj-lt"/>
              <a:cs typeface="Calibri Light" panose="020F0302020204030204" pitchFamily="34" charset="0"/>
            </a:endParaRPr>
          </a:p>
        </p:txBody>
      </p:sp>
      <p:sp>
        <p:nvSpPr>
          <p:cNvPr id="11" name="Title 2">
            <a:extLst>
              <a:ext uri="{FF2B5EF4-FFF2-40B4-BE49-F238E27FC236}">
                <a16:creationId xmlns:a16="http://schemas.microsoft.com/office/drawing/2014/main" id="{462E9AFE-FCE3-4594-A4DB-141C6B7644D4}"/>
              </a:ext>
            </a:extLst>
          </p:cNvPr>
          <p:cNvSpPr txBox="1">
            <a:spLocks/>
          </p:cNvSpPr>
          <p:nvPr/>
        </p:nvSpPr>
        <p:spPr>
          <a:xfrm>
            <a:off x="2483126" y="289250"/>
            <a:ext cx="7225748" cy="1198961"/>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en-US" sz="4000" dirty="0">
                <a:solidFill>
                  <a:schemeClr val="tx1"/>
                </a:solidFill>
                <a:latin typeface="+mj-lt"/>
              </a:rPr>
              <a:t>Top-down approaches to measuring economic damages</a:t>
            </a:r>
          </a:p>
        </p:txBody>
      </p:sp>
      <p:pic>
        <p:nvPicPr>
          <p:cNvPr id="2" name="Picture 1">
            <a:extLst>
              <a:ext uri="{FF2B5EF4-FFF2-40B4-BE49-F238E27FC236}">
                <a16:creationId xmlns:a16="http://schemas.microsoft.com/office/drawing/2014/main" id="{BCF167D7-E7BA-635C-E8D3-ACB47BF7CA24}"/>
              </a:ext>
            </a:extLst>
          </p:cNvPr>
          <p:cNvPicPr>
            <a:picLocks noChangeAspect="1"/>
          </p:cNvPicPr>
          <p:nvPr/>
        </p:nvPicPr>
        <p:blipFill rotWithShape="1">
          <a:blip r:embed="rId4"/>
          <a:srcRect l="39811" t="48636" r="45178" b="32265"/>
          <a:stretch/>
        </p:blipFill>
        <p:spPr>
          <a:xfrm>
            <a:off x="9708874" y="467605"/>
            <a:ext cx="2157297" cy="1346680"/>
          </a:xfrm>
          <a:prstGeom prst="rect">
            <a:avLst/>
          </a:prstGeom>
        </p:spPr>
      </p:pic>
    </p:spTree>
    <p:custDataLst>
      <p:tags r:id="rId1"/>
    </p:custDataLst>
    <p:extLst>
      <p:ext uri="{BB962C8B-B14F-4D97-AF65-F5344CB8AC3E}">
        <p14:creationId xmlns:p14="http://schemas.microsoft.com/office/powerpoint/2010/main" val="19990209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9A8AE995-3761-4E8E-B676-D7F73B916651}"/>
              </a:ext>
            </a:extLst>
          </p:cNvPr>
          <p:cNvSpPr txBox="1"/>
          <p:nvPr/>
        </p:nvSpPr>
        <p:spPr>
          <a:xfrm>
            <a:off x="695995" y="2028616"/>
            <a:ext cx="10800010" cy="769441"/>
          </a:xfrm>
          <a:prstGeom prst="rect">
            <a:avLst/>
          </a:prstGeom>
          <a:noFill/>
          <a:effectLst/>
        </p:spPr>
        <p:txBody>
          <a:bodyPr wrap="square" rtlCol="0">
            <a:spAutoFit/>
          </a:bodyPr>
          <a:lstStyle/>
          <a:p>
            <a:pPr lvl="1"/>
            <a:r>
              <a:rPr lang="en-US" sz="2200" i="1" dirty="0">
                <a:latin typeface="+mj-lt"/>
                <a:cs typeface="Calibri Light" panose="020F0302020204030204" pitchFamily="34" charset="0"/>
              </a:rPr>
              <a:t>Disadvantages?</a:t>
            </a:r>
          </a:p>
          <a:p>
            <a:pPr lvl="1"/>
            <a:endParaRPr lang="en-US" sz="2200" dirty="0">
              <a:latin typeface="+mj-lt"/>
              <a:cs typeface="Calibri Light" panose="020F0302020204030204" pitchFamily="34" charset="0"/>
            </a:endParaRPr>
          </a:p>
        </p:txBody>
      </p:sp>
      <p:sp>
        <p:nvSpPr>
          <p:cNvPr id="11" name="Title 2">
            <a:extLst>
              <a:ext uri="{FF2B5EF4-FFF2-40B4-BE49-F238E27FC236}">
                <a16:creationId xmlns:a16="http://schemas.microsoft.com/office/drawing/2014/main" id="{462E9AFE-FCE3-4594-A4DB-141C6B7644D4}"/>
              </a:ext>
            </a:extLst>
          </p:cNvPr>
          <p:cNvSpPr txBox="1">
            <a:spLocks/>
          </p:cNvSpPr>
          <p:nvPr/>
        </p:nvSpPr>
        <p:spPr>
          <a:xfrm>
            <a:off x="2483126" y="289250"/>
            <a:ext cx="7225748" cy="1198961"/>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en-US" sz="4000" dirty="0">
                <a:solidFill>
                  <a:schemeClr val="tx1"/>
                </a:solidFill>
                <a:latin typeface="+mj-lt"/>
              </a:rPr>
              <a:t>Top-down approaches to measuring economic damages</a:t>
            </a:r>
          </a:p>
        </p:txBody>
      </p:sp>
      <p:pic>
        <p:nvPicPr>
          <p:cNvPr id="2" name="Picture 1">
            <a:extLst>
              <a:ext uri="{FF2B5EF4-FFF2-40B4-BE49-F238E27FC236}">
                <a16:creationId xmlns:a16="http://schemas.microsoft.com/office/drawing/2014/main" id="{BCF167D7-E7BA-635C-E8D3-ACB47BF7CA24}"/>
              </a:ext>
            </a:extLst>
          </p:cNvPr>
          <p:cNvPicPr>
            <a:picLocks noChangeAspect="1"/>
          </p:cNvPicPr>
          <p:nvPr/>
        </p:nvPicPr>
        <p:blipFill rotWithShape="1">
          <a:blip r:embed="rId4"/>
          <a:srcRect l="39811" t="48636" r="45178" b="32265"/>
          <a:stretch/>
        </p:blipFill>
        <p:spPr>
          <a:xfrm>
            <a:off x="9708874" y="467605"/>
            <a:ext cx="2157297" cy="1346680"/>
          </a:xfrm>
          <a:prstGeom prst="rect">
            <a:avLst/>
          </a:prstGeom>
        </p:spPr>
      </p:pic>
    </p:spTree>
    <p:custDataLst>
      <p:tags r:id="rId1"/>
    </p:custDataLst>
    <p:extLst>
      <p:ext uri="{BB962C8B-B14F-4D97-AF65-F5344CB8AC3E}">
        <p14:creationId xmlns:p14="http://schemas.microsoft.com/office/powerpoint/2010/main" val="41748863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9A8AE995-3761-4E8E-B676-D7F73B916651}"/>
              </a:ext>
            </a:extLst>
          </p:cNvPr>
          <p:cNvSpPr txBox="1"/>
          <p:nvPr/>
        </p:nvSpPr>
        <p:spPr>
          <a:xfrm>
            <a:off x="695995" y="1710108"/>
            <a:ext cx="10800010" cy="4832092"/>
          </a:xfrm>
          <a:prstGeom prst="rect">
            <a:avLst/>
          </a:prstGeom>
          <a:noFill/>
          <a:effectLst/>
        </p:spPr>
        <p:txBody>
          <a:bodyPr wrap="square" rtlCol="0">
            <a:spAutoFit/>
          </a:bodyPr>
          <a:lstStyle/>
          <a:p>
            <a:pPr lvl="1"/>
            <a:r>
              <a:rPr lang="en-US" sz="2200" i="1" dirty="0">
                <a:latin typeface="+mj-lt"/>
                <a:cs typeface="Calibri Light" panose="020F0302020204030204" pitchFamily="34" charset="0"/>
              </a:rPr>
              <a:t>Disadvantages:</a:t>
            </a:r>
          </a:p>
          <a:p>
            <a:pPr lvl="1"/>
            <a:endParaRPr lang="en-US" sz="2200" dirty="0">
              <a:latin typeface="+mj-lt"/>
              <a:cs typeface="Calibri Light" panose="020F0302020204030204" pitchFamily="34" charset="0"/>
            </a:endParaRPr>
          </a:p>
          <a:p>
            <a:pPr lvl="1"/>
            <a:r>
              <a:rPr lang="en-US" sz="2200" dirty="0">
                <a:latin typeface="+mj-lt"/>
                <a:cs typeface="Calibri Light" panose="020F0302020204030204" pitchFamily="34" charset="0"/>
              </a:rPr>
              <a:t>These approaches miss slow-moving damage channels like sea-level rise and ocean acidification. They cannot be empirically identified, and/or data might not yet exist.</a:t>
            </a:r>
          </a:p>
          <a:p>
            <a:pPr lvl="1"/>
            <a:endParaRPr lang="en-US" sz="2200" dirty="0">
              <a:latin typeface="+mj-lt"/>
              <a:cs typeface="Calibri Light" panose="020F0302020204030204" pitchFamily="34" charset="0"/>
            </a:endParaRPr>
          </a:p>
          <a:p>
            <a:pPr lvl="1"/>
            <a:r>
              <a:rPr lang="en-US" sz="2200" dirty="0">
                <a:latin typeface="+mj-lt"/>
                <a:cs typeface="Calibri Light" panose="020F0302020204030204" pitchFamily="34" charset="0"/>
              </a:rPr>
              <a:t>These approaches may struggle to account for </a:t>
            </a:r>
            <a:r>
              <a:rPr lang="en-US" sz="2200" b="1" dirty="0">
                <a:latin typeface="+mj-lt"/>
                <a:cs typeface="Calibri Light" panose="020F0302020204030204" pitchFamily="34" charset="0"/>
              </a:rPr>
              <a:t>adaptation</a:t>
            </a:r>
            <a:r>
              <a:rPr lang="en-US" sz="2200" dirty="0">
                <a:latin typeface="+mj-lt"/>
                <a:cs typeface="Calibri Light" panose="020F0302020204030204" pitchFamily="34" charset="0"/>
              </a:rPr>
              <a:t> (foreseen, or not), and projections based on their damage functions could be biased (most likely upward)</a:t>
            </a:r>
          </a:p>
          <a:p>
            <a:pPr lvl="1"/>
            <a:endParaRPr lang="en-US" sz="2200" dirty="0">
              <a:latin typeface="+mj-lt"/>
              <a:cs typeface="Calibri Light" panose="020F0302020204030204" pitchFamily="34" charset="0"/>
            </a:endParaRPr>
          </a:p>
          <a:p>
            <a:pPr lvl="1"/>
            <a:r>
              <a:rPr lang="en-US" sz="2200" dirty="0">
                <a:latin typeface="+mj-lt"/>
                <a:cs typeface="Calibri Light" panose="020F0302020204030204" pitchFamily="34" charset="0"/>
              </a:rPr>
              <a:t>These approaches are based on historical data, requiring projections </a:t>
            </a:r>
            <a:r>
              <a:rPr lang="en-US" sz="2200" b="1" dirty="0">
                <a:latin typeface="+mj-lt"/>
                <a:cs typeface="Calibri Light" panose="020F0302020204030204" pitchFamily="34" charset="0"/>
              </a:rPr>
              <a:t>out of sample </a:t>
            </a:r>
            <a:r>
              <a:rPr lang="en-US" sz="2200" dirty="0">
                <a:latin typeface="+mj-lt"/>
                <a:cs typeface="Calibri Light" panose="020F0302020204030204" pitchFamily="34" charset="0"/>
              </a:rPr>
              <a:t>and/or strong functional form assumptions on the damage function</a:t>
            </a:r>
          </a:p>
          <a:p>
            <a:pPr lvl="1"/>
            <a:endParaRPr lang="en-US" sz="2200" dirty="0">
              <a:latin typeface="+mj-lt"/>
              <a:cs typeface="Calibri Light" panose="020F0302020204030204" pitchFamily="34" charset="0"/>
            </a:endParaRPr>
          </a:p>
          <a:p>
            <a:pPr lvl="1"/>
            <a:r>
              <a:rPr lang="en-US" sz="2200" dirty="0">
                <a:latin typeface="+mj-lt"/>
                <a:cs typeface="Calibri Light" panose="020F0302020204030204" pitchFamily="34" charset="0"/>
              </a:rPr>
              <a:t>These approaches rely on GDP as a welfare measure, and might miss crucial climate impacts like human health, accumulated wealth, or migration.</a:t>
            </a:r>
          </a:p>
          <a:p>
            <a:pPr lvl="1"/>
            <a:endParaRPr lang="en-US" sz="2200" dirty="0">
              <a:latin typeface="+mj-lt"/>
              <a:cs typeface="Calibri Light" panose="020F0302020204030204" pitchFamily="34" charset="0"/>
            </a:endParaRPr>
          </a:p>
        </p:txBody>
      </p:sp>
      <p:sp>
        <p:nvSpPr>
          <p:cNvPr id="11" name="Title 2">
            <a:extLst>
              <a:ext uri="{FF2B5EF4-FFF2-40B4-BE49-F238E27FC236}">
                <a16:creationId xmlns:a16="http://schemas.microsoft.com/office/drawing/2014/main" id="{462E9AFE-FCE3-4594-A4DB-141C6B7644D4}"/>
              </a:ext>
            </a:extLst>
          </p:cNvPr>
          <p:cNvSpPr txBox="1">
            <a:spLocks/>
          </p:cNvSpPr>
          <p:nvPr/>
        </p:nvSpPr>
        <p:spPr>
          <a:xfrm>
            <a:off x="2483126" y="289250"/>
            <a:ext cx="7225748" cy="1198961"/>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en-US" sz="4000" dirty="0">
                <a:solidFill>
                  <a:schemeClr val="tx1"/>
                </a:solidFill>
                <a:latin typeface="+mj-lt"/>
              </a:rPr>
              <a:t>Top-down approaches to measuring economic damages</a:t>
            </a:r>
          </a:p>
        </p:txBody>
      </p:sp>
      <p:pic>
        <p:nvPicPr>
          <p:cNvPr id="2" name="Picture 1">
            <a:extLst>
              <a:ext uri="{FF2B5EF4-FFF2-40B4-BE49-F238E27FC236}">
                <a16:creationId xmlns:a16="http://schemas.microsoft.com/office/drawing/2014/main" id="{BCF167D7-E7BA-635C-E8D3-ACB47BF7CA24}"/>
              </a:ext>
            </a:extLst>
          </p:cNvPr>
          <p:cNvPicPr>
            <a:picLocks noChangeAspect="1"/>
          </p:cNvPicPr>
          <p:nvPr/>
        </p:nvPicPr>
        <p:blipFill rotWithShape="1">
          <a:blip r:embed="rId4"/>
          <a:srcRect l="39811" t="48636" r="45178" b="32265"/>
          <a:stretch/>
        </p:blipFill>
        <p:spPr>
          <a:xfrm>
            <a:off x="9708874" y="467605"/>
            <a:ext cx="2157297" cy="1346680"/>
          </a:xfrm>
          <a:prstGeom prst="rect">
            <a:avLst/>
          </a:prstGeom>
        </p:spPr>
      </p:pic>
    </p:spTree>
    <p:custDataLst>
      <p:tags r:id="rId1"/>
    </p:custDataLst>
    <p:extLst>
      <p:ext uri="{BB962C8B-B14F-4D97-AF65-F5344CB8AC3E}">
        <p14:creationId xmlns:p14="http://schemas.microsoft.com/office/powerpoint/2010/main" val="36838942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9A8AE995-3761-4E8E-B676-D7F73B916651}"/>
              </a:ext>
            </a:extLst>
          </p:cNvPr>
          <p:cNvSpPr txBox="1"/>
          <p:nvPr/>
        </p:nvSpPr>
        <p:spPr>
          <a:xfrm>
            <a:off x="695995" y="1896857"/>
            <a:ext cx="10800010" cy="4493538"/>
          </a:xfrm>
          <a:prstGeom prst="rect">
            <a:avLst/>
          </a:prstGeom>
          <a:noFill/>
          <a:effectLst/>
        </p:spPr>
        <p:txBody>
          <a:bodyPr wrap="square" rtlCol="0">
            <a:spAutoFit/>
          </a:bodyPr>
          <a:lstStyle/>
          <a:p>
            <a:pPr lvl="1"/>
            <a:r>
              <a:rPr lang="en-US" sz="2200" dirty="0">
                <a:latin typeface="+mj-lt"/>
                <a:cs typeface="Calibri Light" panose="020F0302020204030204" pitchFamily="34" charset="0"/>
              </a:rPr>
              <a:t>Instead of looking at aggregate GDP impacts directly, we can focus on </a:t>
            </a:r>
            <a:r>
              <a:rPr lang="en-US" sz="2200" b="1" dirty="0">
                <a:latin typeface="+mj-lt"/>
                <a:cs typeface="Calibri Light" panose="020F0302020204030204" pitchFamily="34" charset="0"/>
              </a:rPr>
              <a:t>carefully identifying the empirical impacts of climate on specific economic sectors or categories of damages</a:t>
            </a:r>
            <a:r>
              <a:rPr lang="en-US" sz="2200" dirty="0">
                <a:latin typeface="+mj-lt"/>
                <a:cs typeface="Calibri Light" panose="020F0302020204030204" pitchFamily="34" charset="0"/>
              </a:rPr>
              <a:t>.</a:t>
            </a:r>
          </a:p>
          <a:p>
            <a:pPr lvl="1"/>
            <a:endParaRPr lang="en-US" sz="2200" dirty="0">
              <a:latin typeface="+mj-lt"/>
              <a:cs typeface="Calibri Light" panose="020F0302020204030204" pitchFamily="34" charset="0"/>
            </a:endParaRPr>
          </a:p>
          <a:p>
            <a:pPr lvl="1"/>
            <a:r>
              <a:rPr lang="en-US" sz="2200" dirty="0">
                <a:latin typeface="+mj-lt"/>
                <a:cs typeface="Calibri Light" panose="020F0302020204030204" pitchFamily="34" charset="0"/>
              </a:rPr>
              <a:t>This is exercise wonderfully useful because we can:</a:t>
            </a:r>
          </a:p>
          <a:p>
            <a:pPr lvl="1"/>
            <a:r>
              <a:rPr lang="en-US" sz="2200" dirty="0">
                <a:latin typeface="+mj-lt"/>
                <a:cs typeface="Calibri Light" panose="020F0302020204030204" pitchFamily="34" charset="0"/>
              </a:rPr>
              <a:t>	 (a) Aggregate up sectoral climate damages into a total impact to GDP, and</a:t>
            </a:r>
          </a:p>
          <a:p>
            <a:pPr lvl="1"/>
            <a:r>
              <a:rPr lang="en-US" sz="2200" dirty="0">
                <a:latin typeface="+mj-lt"/>
                <a:cs typeface="Calibri Light" panose="020F0302020204030204" pitchFamily="34" charset="0"/>
              </a:rPr>
              <a:t>	 (b) Use what we learn about expected sectoral impacts for planning, vulnerability     	       assessment and adaptation.</a:t>
            </a:r>
          </a:p>
          <a:p>
            <a:pPr lvl="1"/>
            <a:endParaRPr lang="en-US" sz="2200" dirty="0">
              <a:latin typeface="+mj-lt"/>
              <a:cs typeface="Calibri Light" panose="020F0302020204030204" pitchFamily="34" charset="0"/>
            </a:endParaRPr>
          </a:p>
          <a:p>
            <a:pPr lvl="1"/>
            <a:r>
              <a:rPr lang="en-US" sz="2200" dirty="0">
                <a:latin typeface="+mj-lt"/>
                <a:cs typeface="Calibri Light" panose="020F0302020204030204" pitchFamily="34" charset="0"/>
              </a:rPr>
              <a:t>Because we are doing this bottom-up, we can use different methodological/econometric/ statistical approaches to identifying separate climate impacts; i.e. use the best tool to measure the impact of climate change on an individual economic channel.</a:t>
            </a:r>
          </a:p>
          <a:p>
            <a:pPr lvl="1"/>
            <a:endParaRPr lang="en-US" sz="2200" dirty="0">
              <a:latin typeface="+mj-lt"/>
              <a:cs typeface="Calibri Light" panose="020F0302020204030204" pitchFamily="34" charset="0"/>
            </a:endParaRPr>
          </a:p>
          <a:p>
            <a:pPr lvl="1"/>
            <a:r>
              <a:rPr lang="en-US" sz="2200" i="1" dirty="0">
                <a:latin typeface="+mj-lt"/>
                <a:cs typeface="Calibri Light" panose="020F0302020204030204" pitchFamily="34" charset="0"/>
              </a:rPr>
              <a:t>This is still a hard problem… why?</a:t>
            </a:r>
          </a:p>
        </p:txBody>
      </p:sp>
      <p:sp>
        <p:nvSpPr>
          <p:cNvPr id="11" name="Title 2">
            <a:extLst>
              <a:ext uri="{FF2B5EF4-FFF2-40B4-BE49-F238E27FC236}">
                <a16:creationId xmlns:a16="http://schemas.microsoft.com/office/drawing/2014/main" id="{462E9AFE-FCE3-4594-A4DB-141C6B7644D4}"/>
              </a:ext>
            </a:extLst>
          </p:cNvPr>
          <p:cNvSpPr txBox="1">
            <a:spLocks/>
          </p:cNvSpPr>
          <p:nvPr/>
        </p:nvSpPr>
        <p:spPr>
          <a:xfrm>
            <a:off x="2483126" y="289250"/>
            <a:ext cx="7225748" cy="1198961"/>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en-US" sz="4000" dirty="0">
                <a:solidFill>
                  <a:schemeClr val="tx1"/>
                </a:solidFill>
                <a:latin typeface="+mj-lt"/>
              </a:rPr>
              <a:t>Bottom-up approaches to measuring economic damages</a:t>
            </a:r>
          </a:p>
        </p:txBody>
      </p:sp>
      <p:pic>
        <p:nvPicPr>
          <p:cNvPr id="2" name="Picture 1">
            <a:extLst>
              <a:ext uri="{FF2B5EF4-FFF2-40B4-BE49-F238E27FC236}">
                <a16:creationId xmlns:a16="http://schemas.microsoft.com/office/drawing/2014/main" id="{BCF167D7-E7BA-635C-E8D3-ACB47BF7CA24}"/>
              </a:ext>
            </a:extLst>
          </p:cNvPr>
          <p:cNvPicPr>
            <a:picLocks noChangeAspect="1"/>
          </p:cNvPicPr>
          <p:nvPr/>
        </p:nvPicPr>
        <p:blipFill rotWithShape="1">
          <a:blip r:embed="rId4"/>
          <a:srcRect l="39811" t="48636" r="45178" b="32265"/>
          <a:stretch/>
        </p:blipFill>
        <p:spPr>
          <a:xfrm>
            <a:off x="9708874" y="467605"/>
            <a:ext cx="2157297" cy="1346680"/>
          </a:xfrm>
          <a:prstGeom prst="rect">
            <a:avLst/>
          </a:prstGeom>
        </p:spPr>
      </p:pic>
    </p:spTree>
    <p:custDataLst>
      <p:tags r:id="rId1"/>
    </p:custDataLst>
    <p:extLst>
      <p:ext uri="{BB962C8B-B14F-4D97-AF65-F5344CB8AC3E}">
        <p14:creationId xmlns:p14="http://schemas.microsoft.com/office/powerpoint/2010/main" val="15826430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9A8AE995-3761-4E8E-B676-D7F73B916651}"/>
              </a:ext>
            </a:extLst>
          </p:cNvPr>
          <p:cNvSpPr txBox="1"/>
          <p:nvPr/>
        </p:nvSpPr>
        <p:spPr>
          <a:xfrm>
            <a:off x="346960" y="1587797"/>
            <a:ext cx="11498080" cy="4154984"/>
          </a:xfrm>
          <a:prstGeom prst="rect">
            <a:avLst/>
          </a:prstGeom>
          <a:noFill/>
          <a:effectLst/>
        </p:spPr>
        <p:txBody>
          <a:bodyPr wrap="square" rtlCol="0">
            <a:spAutoFit/>
          </a:bodyPr>
          <a:lstStyle/>
          <a:p>
            <a:pPr marL="800100" lvl="1" indent="-342900">
              <a:buFont typeface="Arial" panose="020B0604020202020204" pitchFamily="34" charset="0"/>
              <a:buChar char="•"/>
            </a:pPr>
            <a:r>
              <a:rPr lang="en-US" sz="2400" dirty="0">
                <a:latin typeface="+mj-lt"/>
                <a:cs typeface="Calibri Light" panose="020F0302020204030204" pitchFamily="34" charset="0"/>
              </a:rPr>
              <a:t>Randomized Control Trials (RCTs) are the gold standard for identifying causal relationships. What would an experiment (RCT) look like in the case of estimating the causal relationship between climate and the economy? </a:t>
            </a:r>
          </a:p>
          <a:p>
            <a:pPr marL="800100" lvl="1" indent="-342900">
              <a:buFont typeface="Arial" panose="020B0604020202020204" pitchFamily="34" charset="0"/>
              <a:buChar char="•"/>
            </a:pPr>
            <a:endParaRPr lang="en-US" sz="2400" dirty="0">
              <a:latin typeface="+mj-lt"/>
              <a:cs typeface="Calibri Light" panose="020F0302020204030204" pitchFamily="34" charset="0"/>
            </a:endParaRPr>
          </a:p>
          <a:p>
            <a:pPr marL="800100" lvl="1" indent="-342900">
              <a:buFont typeface="Arial" panose="020B0604020202020204" pitchFamily="34" charset="0"/>
              <a:buChar char="•"/>
            </a:pPr>
            <a:r>
              <a:rPr lang="en-US" sz="2400" dirty="0">
                <a:solidFill>
                  <a:srgbClr val="00B050"/>
                </a:solidFill>
                <a:latin typeface="+mj-lt"/>
                <a:cs typeface="Calibri Light" panose="020F0302020204030204" pitchFamily="34" charset="0"/>
              </a:rPr>
              <a:t>Ideal: </a:t>
            </a:r>
            <a:r>
              <a:rPr lang="en-US" sz="2400" dirty="0">
                <a:latin typeface="+mj-lt"/>
                <a:cs typeface="Calibri Light" panose="020F0302020204030204" pitchFamily="34" charset="0"/>
              </a:rPr>
              <a:t>Many earths, where we can pump a varying amount of carbon dioxide into the atmosphere to change the climate. Examine the differences between the treatment and control earths over the next several hundred years.</a:t>
            </a:r>
          </a:p>
          <a:p>
            <a:pPr marL="800100" lvl="1" indent="-342900">
              <a:buFont typeface="Arial" panose="020B0604020202020204" pitchFamily="34" charset="0"/>
              <a:buChar char="•"/>
            </a:pPr>
            <a:endParaRPr lang="en-US" sz="2400" dirty="0">
              <a:latin typeface="+mj-lt"/>
              <a:cs typeface="Calibri Light" panose="020F0302020204030204" pitchFamily="34" charset="0"/>
            </a:endParaRPr>
          </a:p>
          <a:p>
            <a:pPr marL="800100" lvl="1" indent="-342900">
              <a:buFont typeface="Arial" panose="020B0604020202020204" pitchFamily="34" charset="0"/>
              <a:buChar char="•"/>
            </a:pPr>
            <a:r>
              <a:rPr lang="en-US" sz="2400" dirty="0">
                <a:solidFill>
                  <a:srgbClr val="00B0F0"/>
                </a:solidFill>
                <a:latin typeface="+mj-lt"/>
                <a:cs typeface="Calibri Light" panose="020F0302020204030204" pitchFamily="34" charset="0"/>
              </a:rPr>
              <a:t>What we have: </a:t>
            </a:r>
            <a:r>
              <a:rPr lang="en-US" sz="2400" dirty="0">
                <a:latin typeface="+mj-lt"/>
                <a:cs typeface="Calibri Light" panose="020F0302020204030204" pitchFamily="34" charset="0"/>
              </a:rPr>
              <a:t>One earth and some quasi-experimental econometrics methods that identify model parameters from variation in historical observation (either cross-sectional or panel). </a:t>
            </a:r>
          </a:p>
        </p:txBody>
      </p:sp>
      <p:sp>
        <p:nvSpPr>
          <p:cNvPr id="11" name="Title 2">
            <a:extLst>
              <a:ext uri="{FF2B5EF4-FFF2-40B4-BE49-F238E27FC236}">
                <a16:creationId xmlns:a16="http://schemas.microsoft.com/office/drawing/2014/main" id="{462E9AFE-FCE3-4594-A4DB-141C6B7644D4}"/>
              </a:ext>
            </a:extLst>
          </p:cNvPr>
          <p:cNvSpPr txBox="1">
            <a:spLocks/>
          </p:cNvSpPr>
          <p:nvPr/>
        </p:nvSpPr>
        <p:spPr>
          <a:xfrm>
            <a:off x="2483126" y="188686"/>
            <a:ext cx="7225748" cy="1198961"/>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en-US" sz="3200" dirty="0">
                <a:solidFill>
                  <a:schemeClr val="tx1"/>
                </a:solidFill>
                <a:latin typeface="+mj-lt"/>
              </a:rPr>
              <a:t>The ideal experiment for measuring climate damages</a:t>
            </a:r>
          </a:p>
        </p:txBody>
      </p:sp>
      <p:pic>
        <p:nvPicPr>
          <p:cNvPr id="2" name="Picture 1">
            <a:extLst>
              <a:ext uri="{FF2B5EF4-FFF2-40B4-BE49-F238E27FC236}">
                <a16:creationId xmlns:a16="http://schemas.microsoft.com/office/drawing/2014/main" id="{5F3AB41D-710E-5FF2-7D9B-E25C2ED2549C}"/>
              </a:ext>
            </a:extLst>
          </p:cNvPr>
          <p:cNvPicPr>
            <a:picLocks noChangeAspect="1"/>
          </p:cNvPicPr>
          <p:nvPr/>
        </p:nvPicPr>
        <p:blipFill rotWithShape="1">
          <a:blip r:embed="rId4"/>
          <a:srcRect l="39811" t="48636" r="45178" b="32265"/>
          <a:stretch/>
        </p:blipFill>
        <p:spPr>
          <a:xfrm>
            <a:off x="9924380" y="388836"/>
            <a:ext cx="1920660" cy="1198961"/>
          </a:xfrm>
          <a:prstGeom prst="rect">
            <a:avLst/>
          </a:prstGeom>
        </p:spPr>
      </p:pic>
    </p:spTree>
    <p:custDataLst>
      <p:tags r:id="rId1"/>
    </p:custDataLst>
    <p:extLst>
      <p:ext uri="{BB962C8B-B14F-4D97-AF65-F5344CB8AC3E}">
        <p14:creationId xmlns:p14="http://schemas.microsoft.com/office/powerpoint/2010/main" val="23054621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2">
            <a:extLst>
              <a:ext uri="{FF2B5EF4-FFF2-40B4-BE49-F238E27FC236}">
                <a16:creationId xmlns:a16="http://schemas.microsoft.com/office/drawing/2014/main" id="{462E9AFE-FCE3-4594-A4DB-141C6B7644D4}"/>
              </a:ext>
            </a:extLst>
          </p:cNvPr>
          <p:cNvSpPr txBox="1">
            <a:spLocks/>
          </p:cNvSpPr>
          <p:nvPr/>
        </p:nvSpPr>
        <p:spPr>
          <a:xfrm>
            <a:off x="2483126" y="-210645"/>
            <a:ext cx="7225748" cy="1198961"/>
          </a:xfrm>
          <a:prstGeom prst="rect">
            <a:avLst/>
          </a:prstGeom>
        </p:spPr>
        <p:txBody>
          <a:bodyPr vert="horz" lIns="91440" tIns="45720" rIns="91440" bIns="45720" rtlCol="0" anchor="b">
            <a:normAutofit fontScale="92500"/>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en-US" sz="3200" dirty="0">
                <a:solidFill>
                  <a:schemeClr val="tx1"/>
                </a:solidFill>
                <a:latin typeface="+mj-lt"/>
              </a:rPr>
              <a:t>Where we stand in terms of sectoral/categorical climate impacts (circa-2020)</a:t>
            </a:r>
          </a:p>
        </p:txBody>
      </p:sp>
      <p:pic>
        <p:nvPicPr>
          <p:cNvPr id="2" name="Picture 1">
            <a:extLst>
              <a:ext uri="{FF2B5EF4-FFF2-40B4-BE49-F238E27FC236}">
                <a16:creationId xmlns:a16="http://schemas.microsoft.com/office/drawing/2014/main" id="{5F3AB41D-710E-5FF2-7D9B-E25C2ED2549C}"/>
              </a:ext>
            </a:extLst>
          </p:cNvPr>
          <p:cNvPicPr>
            <a:picLocks noChangeAspect="1"/>
          </p:cNvPicPr>
          <p:nvPr/>
        </p:nvPicPr>
        <p:blipFill rotWithShape="1">
          <a:blip r:embed="rId4"/>
          <a:srcRect l="39811" t="48636" r="45178" b="32265"/>
          <a:stretch/>
        </p:blipFill>
        <p:spPr>
          <a:xfrm>
            <a:off x="9924380" y="388836"/>
            <a:ext cx="1920660" cy="1198961"/>
          </a:xfrm>
          <a:prstGeom prst="rect">
            <a:avLst/>
          </a:prstGeom>
        </p:spPr>
      </p:pic>
      <p:pic>
        <p:nvPicPr>
          <p:cNvPr id="6" name="Picture 5">
            <a:extLst>
              <a:ext uri="{FF2B5EF4-FFF2-40B4-BE49-F238E27FC236}">
                <a16:creationId xmlns:a16="http://schemas.microsoft.com/office/drawing/2014/main" id="{2EF2C300-5754-3D76-F7FB-23A2993036E9}"/>
              </a:ext>
            </a:extLst>
          </p:cNvPr>
          <p:cNvPicPr>
            <a:picLocks noChangeAspect="1"/>
          </p:cNvPicPr>
          <p:nvPr/>
        </p:nvPicPr>
        <p:blipFill>
          <a:blip r:embed="rId5"/>
          <a:stretch>
            <a:fillRect/>
          </a:stretch>
        </p:blipFill>
        <p:spPr>
          <a:xfrm>
            <a:off x="2951116" y="988316"/>
            <a:ext cx="6289768" cy="5326742"/>
          </a:xfrm>
          <a:prstGeom prst="rect">
            <a:avLst/>
          </a:prstGeom>
        </p:spPr>
      </p:pic>
      <p:sp>
        <p:nvSpPr>
          <p:cNvPr id="7" name="TextBox 6">
            <a:extLst>
              <a:ext uri="{FF2B5EF4-FFF2-40B4-BE49-F238E27FC236}">
                <a16:creationId xmlns:a16="http://schemas.microsoft.com/office/drawing/2014/main" id="{A34AD081-FD08-FB7F-DA55-9A5A5549F016}"/>
              </a:ext>
            </a:extLst>
          </p:cNvPr>
          <p:cNvSpPr txBox="1"/>
          <p:nvPr/>
        </p:nvSpPr>
        <p:spPr>
          <a:xfrm>
            <a:off x="9752004" y="6176558"/>
            <a:ext cx="2265412" cy="276999"/>
          </a:xfrm>
          <a:prstGeom prst="rect">
            <a:avLst/>
          </a:prstGeom>
          <a:noFill/>
        </p:spPr>
        <p:txBody>
          <a:bodyPr wrap="square" rtlCol="0">
            <a:spAutoFit/>
          </a:bodyPr>
          <a:lstStyle/>
          <a:p>
            <a:r>
              <a:rPr lang="en-US" sz="1200" dirty="0"/>
              <a:t>Source: </a:t>
            </a:r>
            <a:r>
              <a:rPr lang="en-US" sz="1200" dirty="0" err="1"/>
              <a:t>Auffhammer</a:t>
            </a:r>
            <a:r>
              <a:rPr lang="en-US" sz="1200" dirty="0"/>
              <a:t> (2018, </a:t>
            </a:r>
            <a:r>
              <a:rPr lang="en-US" sz="1200" i="1" dirty="0"/>
              <a:t>JEP)</a:t>
            </a:r>
            <a:endParaRPr lang="en-US" sz="1200" dirty="0"/>
          </a:p>
        </p:txBody>
      </p:sp>
    </p:spTree>
    <p:custDataLst>
      <p:tags r:id="rId1"/>
    </p:custDataLst>
    <p:extLst>
      <p:ext uri="{BB962C8B-B14F-4D97-AF65-F5344CB8AC3E}">
        <p14:creationId xmlns:p14="http://schemas.microsoft.com/office/powerpoint/2010/main" val="40590363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9A8AE995-3761-4E8E-B676-D7F73B916651}"/>
              </a:ext>
            </a:extLst>
          </p:cNvPr>
          <p:cNvSpPr txBox="1"/>
          <p:nvPr/>
        </p:nvSpPr>
        <p:spPr>
          <a:xfrm>
            <a:off x="346960" y="1024392"/>
            <a:ext cx="11498080" cy="461665"/>
          </a:xfrm>
          <a:prstGeom prst="rect">
            <a:avLst/>
          </a:prstGeom>
          <a:noFill/>
          <a:effectLst/>
        </p:spPr>
        <p:txBody>
          <a:bodyPr wrap="square" rtlCol="0">
            <a:spAutoFit/>
          </a:bodyPr>
          <a:lstStyle/>
          <a:p>
            <a:pPr marL="800100" lvl="1" indent="-342900">
              <a:buFont typeface="Arial" panose="020B0604020202020204" pitchFamily="34" charset="0"/>
              <a:buChar char="•"/>
            </a:pPr>
            <a:endParaRPr lang="en-US" sz="2400" dirty="0">
              <a:latin typeface="+mj-lt"/>
              <a:cs typeface="Calibri Light" panose="020F0302020204030204" pitchFamily="34" charset="0"/>
            </a:endParaRPr>
          </a:p>
        </p:txBody>
      </p:sp>
      <p:sp>
        <p:nvSpPr>
          <p:cNvPr id="11" name="Title 2">
            <a:extLst>
              <a:ext uri="{FF2B5EF4-FFF2-40B4-BE49-F238E27FC236}">
                <a16:creationId xmlns:a16="http://schemas.microsoft.com/office/drawing/2014/main" id="{462E9AFE-FCE3-4594-A4DB-141C6B7644D4}"/>
              </a:ext>
            </a:extLst>
          </p:cNvPr>
          <p:cNvSpPr txBox="1">
            <a:spLocks/>
          </p:cNvSpPr>
          <p:nvPr/>
        </p:nvSpPr>
        <p:spPr>
          <a:xfrm>
            <a:off x="1769245" y="-177369"/>
            <a:ext cx="8653509" cy="1198961"/>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en-US" sz="3200" dirty="0">
                <a:solidFill>
                  <a:schemeClr val="tx1"/>
                </a:solidFill>
                <a:latin typeface="+mj-lt"/>
              </a:rPr>
              <a:t>Improving on naïve climate econometrics</a:t>
            </a:r>
          </a:p>
        </p:txBody>
      </p:sp>
      <p:sp>
        <p:nvSpPr>
          <p:cNvPr id="8" name="TextBox 7">
            <a:extLst>
              <a:ext uri="{FF2B5EF4-FFF2-40B4-BE49-F238E27FC236}">
                <a16:creationId xmlns:a16="http://schemas.microsoft.com/office/drawing/2014/main" id="{48EA0275-B4B1-4B79-AB09-14E746A16206}"/>
              </a:ext>
            </a:extLst>
          </p:cNvPr>
          <p:cNvSpPr txBox="1"/>
          <p:nvPr/>
        </p:nvSpPr>
        <p:spPr>
          <a:xfrm>
            <a:off x="730703" y="1255224"/>
            <a:ext cx="4552497" cy="5016758"/>
          </a:xfrm>
          <a:prstGeom prst="rect">
            <a:avLst/>
          </a:prstGeom>
          <a:noFill/>
        </p:spPr>
        <p:txBody>
          <a:bodyPr wrap="square">
            <a:spAutoFit/>
          </a:bodyPr>
          <a:lstStyle/>
          <a:p>
            <a:r>
              <a:rPr lang="en-US" sz="2000" dirty="0">
                <a:latin typeface="+mj-lt"/>
              </a:rPr>
              <a:t>Example: What is the effect of climate on global mortality?</a:t>
            </a:r>
          </a:p>
          <a:p>
            <a:pPr marL="457200" indent="-457200">
              <a:buFont typeface="Arial" panose="020B0604020202020204" pitchFamily="34" charset="0"/>
              <a:buChar char="•"/>
            </a:pPr>
            <a:endParaRPr lang="en-US" sz="2000" dirty="0">
              <a:latin typeface="+mj-lt"/>
            </a:endParaRPr>
          </a:p>
          <a:p>
            <a:pPr marL="457200" indent="-457200">
              <a:buFont typeface="Arial" panose="020B0604020202020204" pitchFamily="34" charset="0"/>
              <a:buChar char="•"/>
            </a:pPr>
            <a:r>
              <a:rPr lang="en-US" sz="2000" dirty="0">
                <a:latin typeface="+mj-lt"/>
              </a:rPr>
              <a:t>Very hot and very cold temperatures are both bad for mortality, what's the overall effect of climate change?</a:t>
            </a:r>
          </a:p>
          <a:p>
            <a:pPr marL="457200" indent="-457200">
              <a:buFont typeface="Arial" panose="020B0604020202020204" pitchFamily="34" charset="0"/>
              <a:buChar char="•"/>
            </a:pPr>
            <a:endParaRPr lang="en-US" sz="2000" dirty="0">
              <a:latin typeface="+mj-lt"/>
            </a:endParaRPr>
          </a:p>
          <a:p>
            <a:pPr marL="457200" indent="-457200">
              <a:buFont typeface="Arial" panose="020B0604020202020204" pitchFamily="34" charset="0"/>
              <a:buChar char="•"/>
            </a:pPr>
            <a:r>
              <a:rPr lang="en-US" sz="2000" dirty="0">
                <a:latin typeface="+mj-lt"/>
              </a:rPr>
              <a:t>Difficult to account for adaptation: people will migrate, buy air conditioning, etc.</a:t>
            </a:r>
          </a:p>
          <a:p>
            <a:pPr marL="457200" indent="-457200">
              <a:buFont typeface="Arial" panose="020B0604020202020204" pitchFamily="34" charset="0"/>
              <a:buChar char="•"/>
            </a:pPr>
            <a:endParaRPr lang="en-US" sz="2000" dirty="0">
              <a:latin typeface="+mj-lt"/>
            </a:endParaRPr>
          </a:p>
          <a:p>
            <a:pPr marL="457200" indent="-457200">
              <a:buFont typeface="Arial" panose="020B0604020202020204" pitchFamily="34" charset="0"/>
              <a:buChar char="•"/>
            </a:pPr>
            <a:r>
              <a:rPr lang="en-US" sz="2000" dirty="0">
                <a:latin typeface="+mj-lt"/>
              </a:rPr>
              <a:t>Failing to account for adaptation will overstate the effect of climate change. See </a:t>
            </a:r>
            <a:r>
              <a:rPr lang="en-US" sz="2000" dirty="0">
                <a:latin typeface="+mj-lt"/>
                <a:hlinkClick r:id="rId4"/>
              </a:rPr>
              <a:t>Carleton et al. 2022</a:t>
            </a:r>
            <a:r>
              <a:rPr lang="en-US" sz="2000" dirty="0">
                <a:latin typeface="+mj-lt"/>
              </a:rPr>
              <a:t> for a nice empirical treatment of mortality risk adaptation.</a:t>
            </a:r>
          </a:p>
        </p:txBody>
      </p:sp>
      <p:pic>
        <p:nvPicPr>
          <p:cNvPr id="4" name="Picture 3">
            <a:extLst>
              <a:ext uri="{FF2B5EF4-FFF2-40B4-BE49-F238E27FC236}">
                <a16:creationId xmlns:a16="http://schemas.microsoft.com/office/drawing/2014/main" id="{1B17C828-1D2F-A9F0-EB78-001EABF95528}"/>
              </a:ext>
            </a:extLst>
          </p:cNvPr>
          <p:cNvPicPr>
            <a:picLocks noChangeAspect="1"/>
          </p:cNvPicPr>
          <p:nvPr/>
        </p:nvPicPr>
        <p:blipFill>
          <a:blip r:embed="rId5"/>
          <a:stretch>
            <a:fillRect/>
          </a:stretch>
        </p:blipFill>
        <p:spPr>
          <a:xfrm>
            <a:off x="5666943" y="1255224"/>
            <a:ext cx="6016110" cy="4419862"/>
          </a:xfrm>
          <a:prstGeom prst="rect">
            <a:avLst/>
          </a:prstGeom>
        </p:spPr>
      </p:pic>
      <p:pic>
        <p:nvPicPr>
          <p:cNvPr id="5" name="Picture 4">
            <a:extLst>
              <a:ext uri="{FF2B5EF4-FFF2-40B4-BE49-F238E27FC236}">
                <a16:creationId xmlns:a16="http://schemas.microsoft.com/office/drawing/2014/main" id="{63A448A2-9EE5-B1B4-1499-2FCAAF50781E}"/>
              </a:ext>
            </a:extLst>
          </p:cNvPr>
          <p:cNvPicPr>
            <a:picLocks noChangeAspect="1"/>
          </p:cNvPicPr>
          <p:nvPr/>
        </p:nvPicPr>
        <p:blipFill rotWithShape="1">
          <a:blip r:embed="rId6"/>
          <a:srcRect l="39811" t="48636" r="45178" b="32265"/>
          <a:stretch/>
        </p:blipFill>
        <p:spPr>
          <a:xfrm>
            <a:off x="10005374" y="187705"/>
            <a:ext cx="1920660" cy="1198961"/>
          </a:xfrm>
          <a:prstGeom prst="rect">
            <a:avLst/>
          </a:prstGeom>
        </p:spPr>
      </p:pic>
    </p:spTree>
    <p:custDataLst>
      <p:tags r:id="rId1"/>
    </p:custDataLst>
    <p:extLst>
      <p:ext uri="{BB962C8B-B14F-4D97-AF65-F5344CB8AC3E}">
        <p14:creationId xmlns:p14="http://schemas.microsoft.com/office/powerpoint/2010/main" val="1294952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9A8AE995-3761-4E8E-B676-D7F73B916651}"/>
              </a:ext>
            </a:extLst>
          </p:cNvPr>
          <p:cNvSpPr txBox="1"/>
          <p:nvPr/>
        </p:nvSpPr>
        <p:spPr>
          <a:xfrm>
            <a:off x="346960" y="1024392"/>
            <a:ext cx="11498080" cy="461665"/>
          </a:xfrm>
          <a:prstGeom prst="rect">
            <a:avLst/>
          </a:prstGeom>
          <a:noFill/>
          <a:effectLst/>
        </p:spPr>
        <p:txBody>
          <a:bodyPr wrap="square" rtlCol="0">
            <a:spAutoFit/>
          </a:bodyPr>
          <a:lstStyle/>
          <a:p>
            <a:pPr marL="800100" lvl="1" indent="-342900">
              <a:buFont typeface="Arial" panose="020B0604020202020204" pitchFamily="34" charset="0"/>
              <a:buChar char="•"/>
            </a:pPr>
            <a:endParaRPr lang="en-US" sz="2400" dirty="0">
              <a:latin typeface="+mj-lt"/>
              <a:cs typeface="Calibri Light" panose="020F0302020204030204" pitchFamily="34" charset="0"/>
            </a:endParaRPr>
          </a:p>
        </p:txBody>
      </p:sp>
      <p:sp>
        <p:nvSpPr>
          <p:cNvPr id="11" name="Title 2">
            <a:extLst>
              <a:ext uri="{FF2B5EF4-FFF2-40B4-BE49-F238E27FC236}">
                <a16:creationId xmlns:a16="http://schemas.microsoft.com/office/drawing/2014/main" id="{462E9AFE-FCE3-4594-A4DB-141C6B7644D4}"/>
              </a:ext>
            </a:extLst>
          </p:cNvPr>
          <p:cNvSpPr txBox="1">
            <a:spLocks/>
          </p:cNvSpPr>
          <p:nvPr/>
        </p:nvSpPr>
        <p:spPr>
          <a:xfrm>
            <a:off x="1769245" y="-435787"/>
            <a:ext cx="8653509" cy="1198961"/>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en-US" sz="3200" dirty="0">
                <a:solidFill>
                  <a:schemeClr val="tx1"/>
                </a:solidFill>
                <a:latin typeface="+mj-lt"/>
              </a:rPr>
              <a:t>Aggregating up to GDP from sectors…</a:t>
            </a:r>
          </a:p>
        </p:txBody>
      </p:sp>
      <p:pic>
        <p:nvPicPr>
          <p:cNvPr id="5" name="Picture 4">
            <a:extLst>
              <a:ext uri="{FF2B5EF4-FFF2-40B4-BE49-F238E27FC236}">
                <a16:creationId xmlns:a16="http://schemas.microsoft.com/office/drawing/2014/main" id="{63A448A2-9EE5-B1B4-1499-2FCAAF50781E}"/>
              </a:ext>
            </a:extLst>
          </p:cNvPr>
          <p:cNvPicPr>
            <a:picLocks noChangeAspect="1"/>
          </p:cNvPicPr>
          <p:nvPr/>
        </p:nvPicPr>
        <p:blipFill rotWithShape="1">
          <a:blip r:embed="rId4"/>
          <a:srcRect l="39811" t="48636" r="45178" b="32265"/>
          <a:stretch/>
        </p:blipFill>
        <p:spPr>
          <a:xfrm>
            <a:off x="9991962" y="287096"/>
            <a:ext cx="1920660" cy="1198961"/>
          </a:xfrm>
          <a:prstGeom prst="rect">
            <a:avLst/>
          </a:prstGeom>
        </p:spPr>
      </p:pic>
      <p:pic>
        <p:nvPicPr>
          <p:cNvPr id="3" name="Picture 2">
            <a:extLst>
              <a:ext uri="{FF2B5EF4-FFF2-40B4-BE49-F238E27FC236}">
                <a16:creationId xmlns:a16="http://schemas.microsoft.com/office/drawing/2014/main" id="{317BD4C9-B935-0A0F-7244-D8FEE68E1B85}"/>
              </a:ext>
            </a:extLst>
          </p:cNvPr>
          <p:cNvPicPr>
            <a:picLocks noChangeAspect="1"/>
          </p:cNvPicPr>
          <p:nvPr/>
        </p:nvPicPr>
        <p:blipFill>
          <a:blip r:embed="rId5"/>
          <a:stretch>
            <a:fillRect/>
          </a:stretch>
        </p:blipFill>
        <p:spPr>
          <a:xfrm>
            <a:off x="1098496" y="775017"/>
            <a:ext cx="8653508" cy="5476250"/>
          </a:xfrm>
          <a:prstGeom prst="rect">
            <a:avLst/>
          </a:prstGeom>
        </p:spPr>
      </p:pic>
      <p:sp>
        <p:nvSpPr>
          <p:cNvPr id="6" name="TextBox 5">
            <a:extLst>
              <a:ext uri="{FF2B5EF4-FFF2-40B4-BE49-F238E27FC236}">
                <a16:creationId xmlns:a16="http://schemas.microsoft.com/office/drawing/2014/main" id="{4DE7848D-C671-7CBD-3D61-2933092F2D9B}"/>
              </a:ext>
            </a:extLst>
          </p:cNvPr>
          <p:cNvSpPr txBox="1"/>
          <p:nvPr/>
        </p:nvSpPr>
        <p:spPr>
          <a:xfrm>
            <a:off x="9752004" y="6112768"/>
            <a:ext cx="2439996" cy="276999"/>
          </a:xfrm>
          <a:prstGeom prst="rect">
            <a:avLst/>
          </a:prstGeom>
          <a:noFill/>
        </p:spPr>
        <p:txBody>
          <a:bodyPr wrap="square" rtlCol="0">
            <a:spAutoFit/>
          </a:bodyPr>
          <a:lstStyle/>
          <a:p>
            <a:r>
              <a:rPr lang="en-US" sz="1200" dirty="0"/>
              <a:t>Source: Hsiang et al. (2017, </a:t>
            </a:r>
            <a:r>
              <a:rPr lang="en-US" sz="1200" i="1" dirty="0"/>
              <a:t>Science)</a:t>
            </a:r>
            <a:endParaRPr lang="en-US" sz="1200" dirty="0"/>
          </a:p>
        </p:txBody>
      </p:sp>
    </p:spTree>
    <p:custDataLst>
      <p:tags r:id="rId1"/>
    </p:custDataLst>
    <p:extLst>
      <p:ext uri="{BB962C8B-B14F-4D97-AF65-F5344CB8AC3E}">
        <p14:creationId xmlns:p14="http://schemas.microsoft.com/office/powerpoint/2010/main" val="12123421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2">
            <a:extLst>
              <a:ext uri="{FF2B5EF4-FFF2-40B4-BE49-F238E27FC236}">
                <a16:creationId xmlns:a16="http://schemas.microsoft.com/office/drawing/2014/main" id="{462E9AFE-FCE3-4594-A4DB-141C6B7644D4}"/>
              </a:ext>
            </a:extLst>
          </p:cNvPr>
          <p:cNvSpPr txBox="1">
            <a:spLocks/>
          </p:cNvSpPr>
          <p:nvPr/>
        </p:nvSpPr>
        <p:spPr>
          <a:xfrm>
            <a:off x="1769243" y="0"/>
            <a:ext cx="8653509" cy="1198961"/>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en-US" sz="3200" dirty="0">
                <a:solidFill>
                  <a:schemeClr val="tx1"/>
                </a:solidFill>
                <a:latin typeface="+mj-lt"/>
              </a:rPr>
              <a:t>Modelling climate responses to anthropogenic activities</a:t>
            </a:r>
          </a:p>
        </p:txBody>
      </p:sp>
      <p:sp>
        <p:nvSpPr>
          <p:cNvPr id="8" name="TextBox 7">
            <a:extLst>
              <a:ext uri="{FF2B5EF4-FFF2-40B4-BE49-F238E27FC236}">
                <a16:creationId xmlns:a16="http://schemas.microsoft.com/office/drawing/2014/main" id="{48EA0275-B4B1-4B79-AB09-14E746A16206}"/>
              </a:ext>
            </a:extLst>
          </p:cNvPr>
          <p:cNvSpPr txBox="1"/>
          <p:nvPr/>
        </p:nvSpPr>
        <p:spPr>
          <a:xfrm>
            <a:off x="1343067" y="1644208"/>
            <a:ext cx="9505863" cy="4093428"/>
          </a:xfrm>
          <a:prstGeom prst="rect">
            <a:avLst/>
          </a:prstGeom>
          <a:noFill/>
        </p:spPr>
        <p:txBody>
          <a:bodyPr wrap="square">
            <a:spAutoFit/>
          </a:bodyPr>
          <a:lstStyle/>
          <a:p>
            <a:r>
              <a:rPr lang="en-US" sz="2000" dirty="0">
                <a:latin typeface="+mj-lt"/>
              </a:rPr>
              <a:t>Our next step, still working backwards, is to produce an input for our damage functions.</a:t>
            </a:r>
          </a:p>
          <a:p>
            <a:endParaRPr lang="en-US" sz="2000" dirty="0">
              <a:latin typeface="+mj-lt"/>
            </a:endParaRPr>
          </a:p>
          <a:p>
            <a:r>
              <a:rPr lang="en-US" sz="2000" dirty="0">
                <a:latin typeface="+mj-lt"/>
              </a:rPr>
              <a:t>If we are measuring damages over time as a function of climate, we need measurements of how the climate is evolving.</a:t>
            </a:r>
          </a:p>
          <a:p>
            <a:endParaRPr lang="en-US" sz="2000" dirty="0">
              <a:latin typeface="+mj-lt"/>
            </a:endParaRPr>
          </a:p>
          <a:p>
            <a:r>
              <a:rPr lang="en-US" sz="2000" dirty="0">
                <a:latin typeface="+mj-lt"/>
              </a:rPr>
              <a:t>These climate measurements can be simple (global mean surface temperature [</a:t>
            </a:r>
            <a:r>
              <a:rPr lang="en-US" sz="2000" dirty="0">
                <a:solidFill>
                  <a:srgbClr val="C00000"/>
                </a:solidFill>
                <a:latin typeface="+mj-lt"/>
              </a:rPr>
              <a:t>GMST</a:t>
            </a:r>
            <a:r>
              <a:rPr lang="en-US" sz="2000" dirty="0">
                <a:latin typeface="+mj-lt"/>
              </a:rPr>
              <a:t>] is a single-attribute statistic often used for climate) or complex (including temperature, precipitation, sea level rise, ocean acidification, and more).</a:t>
            </a:r>
          </a:p>
          <a:p>
            <a:endParaRPr lang="en-US" sz="2000" dirty="0">
              <a:latin typeface="+mj-lt"/>
            </a:endParaRPr>
          </a:p>
          <a:p>
            <a:r>
              <a:rPr lang="en-US" sz="2000" b="1" dirty="0">
                <a:latin typeface="+mj-lt"/>
              </a:rPr>
              <a:t>Climate models formally characterize the relationships between emissions (input variable, a flow) and atmospheric CO2 concentrations (a stock), and the resulting changes in climate</a:t>
            </a:r>
          </a:p>
          <a:p>
            <a:endParaRPr lang="en-US" sz="2000" b="1" dirty="0">
              <a:latin typeface="+mj-lt"/>
            </a:endParaRPr>
          </a:p>
          <a:p>
            <a:r>
              <a:rPr lang="en-US" sz="2000" dirty="0">
                <a:latin typeface="+mj-lt"/>
              </a:rPr>
              <a:t>Many flavors exist in complete IAMs. Some currently notable climate modules: </a:t>
            </a:r>
            <a:r>
              <a:rPr lang="en-US" sz="2000" dirty="0" err="1">
                <a:latin typeface="+mj-lt"/>
                <a:hlinkClick r:id="rId4"/>
              </a:rPr>
              <a:t>FaIR</a:t>
            </a:r>
            <a:r>
              <a:rPr lang="en-US" sz="2000" dirty="0">
                <a:latin typeface="+mj-lt"/>
              </a:rPr>
              <a:t>, </a:t>
            </a:r>
            <a:r>
              <a:rPr lang="en-US" sz="2000" dirty="0">
                <a:latin typeface="+mj-lt"/>
                <a:hlinkClick r:id="rId5"/>
              </a:rPr>
              <a:t>BRICK</a:t>
            </a:r>
            <a:endParaRPr lang="en-US" sz="2000" dirty="0">
              <a:latin typeface="+mj-lt"/>
            </a:endParaRPr>
          </a:p>
        </p:txBody>
      </p:sp>
      <p:pic>
        <p:nvPicPr>
          <p:cNvPr id="2" name="Picture 1">
            <a:extLst>
              <a:ext uri="{FF2B5EF4-FFF2-40B4-BE49-F238E27FC236}">
                <a16:creationId xmlns:a16="http://schemas.microsoft.com/office/drawing/2014/main" id="{49DD342E-A72B-84A0-763F-B953CEFAA44A}"/>
              </a:ext>
            </a:extLst>
          </p:cNvPr>
          <p:cNvPicPr>
            <a:picLocks noChangeAspect="1"/>
          </p:cNvPicPr>
          <p:nvPr/>
        </p:nvPicPr>
        <p:blipFill rotWithShape="1">
          <a:blip r:embed="rId6"/>
          <a:srcRect l="21312" t="48265" r="63495" b="32265"/>
          <a:stretch/>
        </p:blipFill>
        <p:spPr>
          <a:xfrm>
            <a:off x="10185204" y="211615"/>
            <a:ext cx="1659835" cy="1043609"/>
          </a:xfrm>
          <a:prstGeom prst="rect">
            <a:avLst/>
          </a:prstGeom>
        </p:spPr>
      </p:pic>
    </p:spTree>
    <p:custDataLst>
      <p:tags r:id="rId1"/>
    </p:custDataLst>
    <p:extLst>
      <p:ext uri="{BB962C8B-B14F-4D97-AF65-F5344CB8AC3E}">
        <p14:creationId xmlns:p14="http://schemas.microsoft.com/office/powerpoint/2010/main" val="23773637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9A8AE995-3761-4E8E-B676-D7F73B916651}"/>
              </a:ext>
            </a:extLst>
          </p:cNvPr>
          <p:cNvSpPr txBox="1"/>
          <p:nvPr/>
        </p:nvSpPr>
        <p:spPr>
          <a:xfrm>
            <a:off x="346959" y="1120312"/>
            <a:ext cx="11498080" cy="461665"/>
          </a:xfrm>
          <a:prstGeom prst="rect">
            <a:avLst/>
          </a:prstGeom>
          <a:noFill/>
          <a:effectLst/>
        </p:spPr>
        <p:txBody>
          <a:bodyPr wrap="square" rtlCol="0">
            <a:spAutoFit/>
          </a:bodyPr>
          <a:lstStyle/>
          <a:p>
            <a:pPr marL="800100" lvl="1" indent="-342900">
              <a:buFont typeface="Arial" panose="020B0604020202020204" pitchFamily="34" charset="0"/>
              <a:buChar char="•"/>
            </a:pPr>
            <a:endParaRPr lang="en-US" sz="2400" dirty="0">
              <a:latin typeface="+mj-lt"/>
              <a:cs typeface="Calibri Light" panose="020F0302020204030204" pitchFamily="34" charset="0"/>
            </a:endParaRPr>
          </a:p>
        </p:txBody>
      </p:sp>
      <p:sp>
        <p:nvSpPr>
          <p:cNvPr id="11" name="Title 2">
            <a:extLst>
              <a:ext uri="{FF2B5EF4-FFF2-40B4-BE49-F238E27FC236}">
                <a16:creationId xmlns:a16="http://schemas.microsoft.com/office/drawing/2014/main" id="{462E9AFE-FCE3-4594-A4DB-141C6B7644D4}"/>
              </a:ext>
            </a:extLst>
          </p:cNvPr>
          <p:cNvSpPr txBox="1">
            <a:spLocks/>
          </p:cNvSpPr>
          <p:nvPr/>
        </p:nvSpPr>
        <p:spPr>
          <a:xfrm>
            <a:off x="2027622" y="145689"/>
            <a:ext cx="8136754" cy="1198961"/>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en-US" sz="3200" dirty="0">
                <a:solidFill>
                  <a:schemeClr val="tx1"/>
                </a:solidFill>
                <a:latin typeface="+mj-lt"/>
              </a:rPr>
              <a:t>Forecasting future economic activity and emissions</a:t>
            </a:r>
          </a:p>
        </p:txBody>
      </p:sp>
      <p:sp>
        <p:nvSpPr>
          <p:cNvPr id="8" name="TextBox 7">
            <a:extLst>
              <a:ext uri="{FF2B5EF4-FFF2-40B4-BE49-F238E27FC236}">
                <a16:creationId xmlns:a16="http://schemas.microsoft.com/office/drawing/2014/main" id="{48EA0275-B4B1-4B79-AB09-14E746A16206}"/>
              </a:ext>
            </a:extLst>
          </p:cNvPr>
          <p:cNvSpPr txBox="1"/>
          <p:nvPr/>
        </p:nvSpPr>
        <p:spPr>
          <a:xfrm>
            <a:off x="1370606" y="1460907"/>
            <a:ext cx="9505863" cy="4708981"/>
          </a:xfrm>
          <a:prstGeom prst="rect">
            <a:avLst/>
          </a:prstGeom>
          <a:noFill/>
        </p:spPr>
        <p:txBody>
          <a:bodyPr wrap="square">
            <a:spAutoFit/>
          </a:bodyPr>
          <a:lstStyle/>
          <a:p>
            <a:r>
              <a:rPr lang="en-US" sz="2000" b="1" dirty="0">
                <a:latin typeface="+mj-lt"/>
              </a:rPr>
              <a:t>Finally, the </a:t>
            </a:r>
            <a:r>
              <a:rPr lang="en-US" sz="2000" b="1" i="1" dirty="0">
                <a:latin typeface="+mj-lt"/>
              </a:rPr>
              <a:t>first</a:t>
            </a:r>
            <a:r>
              <a:rPr lang="en-US" sz="2000" b="1" dirty="0">
                <a:latin typeface="+mj-lt"/>
              </a:rPr>
              <a:t> step is to produce forecasts of population, industrial economic activity, and ultimately CO2 emissions, to input into the climate module.</a:t>
            </a:r>
          </a:p>
          <a:p>
            <a:endParaRPr lang="en-US" sz="2000" dirty="0">
              <a:latin typeface="+mj-lt"/>
            </a:endParaRPr>
          </a:p>
          <a:p>
            <a:r>
              <a:rPr lang="en-US" sz="2000" dirty="0">
                <a:latin typeface="+mj-lt"/>
              </a:rPr>
              <a:t>The socioeconomic projection module forecasts emissions based on models generated by demographers and macroeconomists.</a:t>
            </a:r>
          </a:p>
          <a:p>
            <a:endParaRPr lang="en-US" sz="2000" dirty="0">
              <a:latin typeface="+mj-lt"/>
            </a:endParaRPr>
          </a:p>
          <a:p>
            <a:r>
              <a:rPr lang="en-US" sz="2000" dirty="0">
                <a:latin typeface="+mj-lt"/>
              </a:rPr>
              <a:t>Some of the best modelling to date tries to account for future intermediate-term policy changes and for dependencies across socioeconomic variables; it also incorporates both statistical frameworks and solicited expert judgment about the evolution of demographics and activity in the </a:t>
            </a:r>
            <a:r>
              <a:rPr lang="en-US" sz="2000" i="1" dirty="0">
                <a:latin typeface="+mj-lt"/>
              </a:rPr>
              <a:t>very long run</a:t>
            </a:r>
            <a:r>
              <a:rPr lang="en-US" sz="2000" dirty="0">
                <a:latin typeface="+mj-lt"/>
              </a:rPr>
              <a:t>.</a:t>
            </a:r>
          </a:p>
          <a:p>
            <a:endParaRPr lang="en-US" sz="2000" dirty="0">
              <a:latin typeface="+mj-lt"/>
            </a:endParaRPr>
          </a:p>
          <a:p>
            <a:r>
              <a:rPr lang="en-US" sz="2000" dirty="0">
                <a:latin typeface="+mj-lt"/>
              </a:rPr>
              <a:t>We use these socioeconomic projection models to calculate CO2 emissions over time. These models could calculate emissions under “business-as-usual” or climate policy scenarios; the baseline case is often set as the former, but in some instances, it might make sense to use non-BAU climate policy scenarios as a baseline.</a:t>
            </a:r>
          </a:p>
        </p:txBody>
      </p:sp>
      <p:pic>
        <p:nvPicPr>
          <p:cNvPr id="3" name="Picture 2">
            <a:extLst>
              <a:ext uri="{FF2B5EF4-FFF2-40B4-BE49-F238E27FC236}">
                <a16:creationId xmlns:a16="http://schemas.microsoft.com/office/drawing/2014/main" id="{69893F9C-1E87-3B13-59ED-DFF59A0C5CC5}"/>
              </a:ext>
            </a:extLst>
          </p:cNvPr>
          <p:cNvPicPr>
            <a:picLocks noChangeAspect="1"/>
          </p:cNvPicPr>
          <p:nvPr/>
        </p:nvPicPr>
        <p:blipFill rotWithShape="1">
          <a:blip r:embed="rId4"/>
          <a:srcRect l="2206" t="48636" r="82418" b="31894"/>
          <a:stretch/>
        </p:blipFill>
        <p:spPr>
          <a:xfrm>
            <a:off x="10036612" y="422111"/>
            <a:ext cx="1679714" cy="1043609"/>
          </a:xfrm>
          <a:prstGeom prst="rect">
            <a:avLst/>
          </a:prstGeom>
        </p:spPr>
      </p:pic>
    </p:spTree>
    <p:custDataLst>
      <p:tags r:id="rId1"/>
    </p:custDataLst>
    <p:extLst>
      <p:ext uri="{BB962C8B-B14F-4D97-AF65-F5344CB8AC3E}">
        <p14:creationId xmlns:p14="http://schemas.microsoft.com/office/powerpoint/2010/main" val="31335094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9A8AE995-3761-4E8E-B676-D7F73B916651}"/>
              </a:ext>
            </a:extLst>
          </p:cNvPr>
          <p:cNvSpPr txBox="1"/>
          <p:nvPr/>
        </p:nvSpPr>
        <p:spPr>
          <a:xfrm>
            <a:off x="346960" y="1131306"/>
            <a:ext cx="11498080" cy="5509200"/>
          </a:xfrm>
          <a:prstGeom prst="rect">
            <a:avLst/>
          </a:prstGeom>
          <a:noFill/>
          <a:effectLst/>
        </p:spPr>
        <p:txBody>
          <a:bodyPr wrap="square" rtlCol="0">
            <a:spAutoFit/>
          </a:bodyPr>
          <a:lstStyle/>
          <a:p>
            <a:pPr marL="800100" lvl="1" indent="-342900">
              <a:buFont typeface="Arial" panose="020B0604020202020204" pitchFamily="34" charset="0"/>
              <a:buChar char="•"/>
            </a:pPr>
            <a:r>
              <a:rPr lang="en-US" sz="2200" dirty="0">
                <a:latin typeface="+mj-lt"/>
                <a:cs typeface="Calibri Light" panose="020F0302020204030204" pitchFamily="34" charset="0"/>
              </a:rPr>
              <a:t>We’ve been discussing how to value benefits from the environment. Robust climate valuation is obviously trickier: impacts to the economy through many, many channels!</a:t>
            </a:r>
          </a:p>
          <a:p>
            <a:pPr marL="800100" lvl="1" indent="-342900">
              <a:buFont typeface="Arial" panose="020B0604020202020204" pitchFamily="34" charset="0"/>
              <a:buChar char="•"/>
            </a:pPr>
            <a:endParaRPr lang="en-US" sz="2200" dirty="0">
              <a:latin typeface="+mj-lt"/>
              <a:cs typeface="Calibri Light" panose="020F0302020204030204" pitchFamily="34" charset="0"/>
            </a:endParaRPr>
          </a:p>
          <a:p>
            <a:pPr marL="800100" lvl="1" indent="-342900">
              <a:buFont typeface="Arial" panose="020B0604020202020204" pitchFamily="34" charset="0"/>
              <a:buChar char="•"/>
            </a:pPr>
            <a:r>
              <a:rPr lang="en-US" sz="2200" dirty="0">
                <a:latin typeface="+mj-lt"/>
                <a:cs typeface="Calibri Light" panose="020F0302020204030204" pitchFamily="34" charset="0"/>
              </a:rPr>
              <a:t>What we want is a single value measure of the benefit from a marginal reduction in carbon emissions…</a:t>
            </a:r>
          </a:p>
          <a:p>
            <a:pPr lvl="2"/>
            <a:endParaRPr lang="en-US" sz="2200" dirty="0">
              <a:latin typeface="+mj-lt"/>
              <a:cs typeface="Calibri Light" panose="020F0302020204030204" pitchFamily="34" charset="0"/>
            </a:endParaRPr>
          </a:p>
          <a:p>
            <a:pPr lvl="1"/>
            <a:r>
              <a:rPr lang="en-US" sz="2200" b="1" dirty="0">
                <a:latin typeface="+mj-lt"/>
                <a:cs typeface="Calibri Light" panose="020F0302020204030204" pitchFamily="34" charset="0"/>
              </a:rPr>
              <a:t>Social cost of carbon:</a:t>
            </a:r>
          </a:p>
          <a:p>
            <a:pPr lvl="2"/>
            <a:r>
              <a:rPr lang="en-US" sz="2200" dirty="0">
                <a:latin typeface="+mj-lt"/>
                <a:cs typeface="Calibri Light" panose="020F0302020204030204" pitchFamily="34" charset="0"/>
              </a:rPr>
              <a:t>“an estimate, in dollars, of the economic damages that would result (now and in the future) from emitting one additional ton of carbon dioxide into the atmosphere today.”</a:t>
            </a:r>
          </a:p>
          <a:p>
            <a:pPr marL="1257300" lvl="2" indent="-342900">
              <a:buFont typeface="Arial" panose="020B0604020202020204" pitchFamily="34" charset="0"/>
              <a:buChar char="•"/>
            </a:pPr>
            <a:endParaRPr lang="en-US" sz="2200" dirty="0">
              <a:latin typeface="+mj-lt"/>
              <a:cs typeface="Calibri Light" panose="020F0302020204030204" pitchFamily="34" charset="0"/>
            </a:endParaRPr>
          </a:p>
          <a:p>
            <a:pPr marL="800100" lvl="1" indent="-342900">
              <a:buFont typeface="Arial" panose="020B0604020202020204" pitchFamily="34" charset="0"/>
              <a:buChar char="•"/>
            </a:pPr>
            <a:r>
              <a:rPr lang="en-US" sz="2200" dirty="0">
                <a:latin typeface="+mj-lt"/>
                <a:cs typeface="Calibri Light" panose="020F0302020204030204" pitchFamily="34" charset="0"/>
              </a:rPr>
              <a:t>In illustrative terms: </a:t>
            </a:r>
            <a:r>
              <a:rPr lang="en-US" sz="2200" i="1" dirty="0">
                <a:latin typeface="+mj-lt"/>
                <a:cs typeface="Calibri Light" panose="020F0302020204030204" pitchFamily="34" charset="0"/>
              </a:rPr>
              <a:t>SCC measures the global damages to the world economy over the next 300 years from carbon you would emit while driving a Ford Mustang from SF to Chicago.</a:t>
            </a:r>
          </a:p>
          <a:p>
            <a:pPr marL="800100" lvl="1" indent="-342900">
              <a:buFont typeface="Arial" panose="020B0604020202020204" pitchFamily="34" charset="0"/>
              <a:buChar char="•"/>
            </a:pPr>
            <a:endParaRPr lang="en-US" sz="2200" dirty="0">
              <a:latin typeface="+mj-lt"/>
              <a:cs typeface="Calibri Light" panose="020F0302020204030204" pitchFamily="34" charset="0"/>
            </a:endParaRPr>
          </a:p>
          <a:p>
            <a:pPr marL="800100" lvl="1" indent="-342900">
              <a:buFont typeface="Arial" panose="020B0604020202020204" pitchFamily="34" charset="0"/>
              <a:buChar char="•"/>
            </a:pPr>
            <a:r>
              <a:rPr lang="en-US" sz="2200" dirty="0">
                <a:latin typeface="+mj-lt"/>
                <a:cs typeface="Calibri Light" panose="020F0302020204030204" pitchFamily="34" charset="0"/>
              </a:rPr>
              <a:t>We typically use </a:t>
            </a:r>
            <a:r>
              <a:rPr lang="en-US" sz="2200" b="1" dirty="0">
                <a:latin typeface="+mj-lt"/>
                <a:cs typeface="Calibri Light" panose="020F0302020204030204" pitchFamily="34" charset="0"/>
              </a:rPr>
              <a:t>integrated assessment models</a:t>
            </a:r>
            <a:r>
              <a:rPr lang="en-US" sz="2200" dirty="0">
                <a:latin typeface="+mj-lt"/>
                <a:cs typeface="Calibri Light" panose="020F0302020204030204" pitchFamily="34" charset="0"/>
              </a:rPr>
              <a:t> to estimate the SCC</a:t>
            </a:r>
          </a:p>
          <a:p>
            <a:pPr marL="1257300" lvl="2" indent="-342900">
              <a:buFont typeface="Arial" panose="020B0604020202020204" pitchFamily="34" charset="0"/>
              <a:buChar char="•"/>
            </a:pPr>
            <a:r>
              <a:rPr lang="en-US" sz="2200" dirty="0">
                <a:latin typeface="+mj-lt"/>
                <a:cs typeface="Calibri Light" panose="020F0302020204030204" pitchFamily="34" charset="0"/>
              </a:rPr>
              <a:t>Can apply a similar exercise to other greenhouse gases</a:t>
            </a:r>
          </a:p>
          <a:p>
            <a:pPr lvl="1"/>
            <a:endParaRPr lang="en-US" sz="2200" dirty="0">
              <a:latin typeface="+mj-lt"/>
              <a:cs typeface="Calibri Light" panose="020F0302020204030204" pitchFamily="34" charset="0"/>
            </a:endParaRPr>
          </a:p>
        </p:txBody>
      </p:sp>
      <p:sp>
        <p:nvSpPr>
          <p:cNvPr id="11" name="Title 2">
            <a:extLst>
              <a:ext uri="{FF2B5EF4-FFF2-40B4-BE49-F238E27FC236}">
                <a16:creationId xmlns:a16="http://schemas.microsoft.com/office/drawing/2014/main" id="{462E9AFE-FCE3-4594-A4DB-141C6B7644D4}"/>
              </a:ext>
            </a:extLst>
          </p:cNvPr>
          <p:cNvSpPr txBox="1">
            <a:spLocks/>
          </p:cNvSpPr>
          <p:nvPr/>
        </p:nvSpPr>
        <p:spPr>
          <a:xfrm>
            <a:off x="2483126" y="-343700"/>
            <a:ext cx="7225748" cy="1198961"/>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en-US" sz="4000" dirty="0">
                <a:solidFill>
                  <a:schemeClr val="tx1"/>
                </a:solidFill>
                <a:latin typeface="+mj-lt"/>
              </a:rPr>
              <a:t>Where do we want to end up?</a:t>
            </a:r>
          </a:p>
        </p:txBody>
      </p:sp>
      <p:sp>
        <p:nvSpPr>
          <p:cNvPr id="2" name="Rectangle 1">
            <a:extLst>
              <a:ext uri="{FF2B5EF4-FFF2-40B4-BE49-F238E27FC236}">
                <a16:creationId xmlns:a16="http://schemas.microsoft.com/office/drawing/2014/main" id="{F2843124-DA6A-9D59-530D-AF5D0D60A564}"/>
              </a:ext>
            </a:extLst>
          </p:cNvPr>
          <p:cNvSpPr/>
          <p:nvPr/>
        </p:nvSpPr>
        <p:spPr>
          <a:xfrm>
            <a:off x="765810" y="3093694"/>
            <a:ext cx="11079230" cy="1245870"/>
          </a:xfrm>
          <a:prstGeom prst="rect">
            <a:avLst/>
          </a:prstGeom>
          <a:solidFill>
            <a:schemeClr val="accent1">
              <a:alpha val="45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217717504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9A8AE995-3761-4E8E-B676-D7F73B916651}"/>
              </a:ext>
            </a:extLst>
          </p:cNvPr>
          <p:cNvSpPr txBox="1"/>
          <p:nvPr/>
        </p:nvSpPr>
        <p:spPr>
          <a:xfrm>
            <a:off x="346958" y="1273030"/>
            <a:ext cx="11498080" cy="461665"/>
          </a:xfrm>
          <a:prstGeom prst="rect">
            <a:avLst/>
          </a:prstGeom>
          <a:noFill/>
          <a:effectLst/>
        </p:spPr>
        <p:txBody>
          <a:bodyPr wrap="square" rtlCol="0">
            <a:spAutoFit/>
          </a:bodyPr>
          <a:lstStyle/>
          <a:p>
            <a:pPr marL="800100" lvl="1" indent="-342900">
              <a:buFont typeface="Arial" panose="020B0604020202020204" pitchFamily="34" charset="0"/>
              <a:buChar char="•"/>
            </a:pPr>
            <a:endParaRPr lang="en-US" sz="2400" dirty="0">
              <a:latin typeface="+mj-lt"/>
              <a:cs typeface="Calibri Light" panose="020F0302020204030204" pitchFamily="34" charset="0"/>
            </a:endParaRPr>
          </a:p>
        </p:txBody>
      </p:sp>
      <p:sp>
        <p:nvSpPr>
          <p:cNvPr id="11" name="Title 2">
            <a:extLst>
              <a:ext uri="{FF2B5EF4-FFF2-40B4-BE49-F238E27FC236}">
                <a16:creationId xmlns:a16="http://schemas.microsoft.com/office/drawing/2014/main" id="{462E9AFE-FCE3-4594-A4DB-141C6B7644D4}"/>
              </a:ext>
            </a:extLst>
          </p:cNvPr>
          <p:cNvSpPr txBox="1">
            <a:spLocks/>
          </p:cNvSpPr>
          <p:nvPr/>
        </p:nvSpPr>
        <p:spPr>
          <a:xfrm>
            <a:off x="1842087" y="197488"/>
            <a:ext cx="8507818" cy="868893"/>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en-US" sz="4000" dirty="0">
                <a:solidFill>
                  <a:schemeClr val="tx1"/>
                </a:solidFill>
                <a:latin typeface="+mj-lt"/>
              </a:rPr>
              <a:t>Additional “modules” of an IAM</a:t>
            </a:r>
          </a:p>
        </p:txBody>
      </p:sp>
      <p:pic>
        <p:nvPicPr>
          <p:cNvPr id="3" name="Picture 2">
            <a:extLst>
              <a:ext uri="{FF2B5EF4-FFF2-40B4-BE49-F238E27FC236}">
                <a16:creationId xmlns:a16="http://schemas.microsoft.com/office/drawing/2014/main" id="{3F27EF66-BAF5-4500-B6FA-AC8DC808F708}"/>
              </a:ext>
            </a:extLst>
          </p:cNvPr>
          <p:cNvPicPr>
            <a:picLocks noChangeAspect="1"/>
          </p:cNvPicPr>
          <p:nvPr/>
        </p:nvPicPr>
        <p:blipFill>
          <a:blip r:embed="rId4"/>
          <a:stretch>
            <a:fillRect/>
          </a:stretch>
        </p:blipFill>
        <p:spPr>
          <a:xfrm>
            <a:off x="1058033" y="1066381"/>
            <a:ext cx="10511115" cy="5156881"/>
          </a:xfrm>
          <a:prstGeom prst="rect">
            <a:avLst/>
          </a:prstGeom>
        </p:spPr>
      </p:pic>
      <p:sp>
        <p:nvSpPr>
          <p:cNvPr id="5" name="Rectangle 4">
            <a:extLst>
              <a:ext uri="{FF2B5EF4-FFF2-40B4-BE49-F238E27FC236}">
                <a16:creationId xmlns:a16="http://schemas.microsoft.com/office/drawing/2014/main" id="{E3C9D8FA-CE4A-53F9-A018-AA9BEB9A4EB8}"/>
              </a:ext>
            </a:extLst>
          </p:cNvPr>
          <p:cNvSpPr/>
          <p:nvPr/>
        </p:nvSpPr>
        <p:spPr>
          <a:xfrm>
            <a:off x="3935896" y="1182757"/>
            <a:ext cx="2160104" cy="1252330"/>
          </a:xfrm>
          <a:prstGeom prst="rect">
            <a:avLst/>
          </a:prstGeom>
          <a:noFill/>
          <a:ln w="50800">
            <a:solidFill>
              <a:srgbClr val="03F31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5EFCFD29-C667-EF76-DFE0-25CD565C08EF}"/>
              </a:ext>
            </a:extLst>
          </p:cNvPr>
          <p:cNvSpPr/>
          <p:nvPr/>
        </p:nvSpPr>
        <p:spPr>
          <a:xfrm>
            <a:off x="5430078" y="4989868"/>
            <a:ext cx="3276599" cy="1190203"/>
          </a:xfrm>
          <a:prstGeom prst="rect">
            <a:avLst/>
          </a:prstGeom>
          <a:noFill/>
          <a:ln w="50800">
            <a:solidFill>
              <a:srgbClr val="03F31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271874098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9A8AE995-3761-4E8E-B676-D7F73B916651}"/>
                  </a:ext>
                </a:extLst>
              </p:cNvPr>
              <p:cNvSpPr txBox="1"/>
              <p:nvPr/>
            </p:nvSpPr>
            <p:spPr>
              <a:xfrm>
                <a:off x="237629" y="1670436"/>
                <a:ext cx="11498080" cy="4708981"/>
              </a:xfrm>
              <a:prstGeom prst="rect">
                <a:avLst/>
              </a:prstGeom>
              <a:noFill/>
              <a:effectLst/>
            </p:spPr>
            <p:txBody>
              <a:bodyPr wrap="square" rtlCol="0">
                <a:spAutoFit/>
              </a:bodyPr>
              <a:lstStyle/>
              <a:p>
                <a:pPr marL="800100" lvl="1" indent="-342900">
                  <a:buFont typeface="Arial" panose="020B0604020202020204" pitchFamily="34" charset="0"/>
                  <a:buChar char="•"/>
                </a:pPr>
                <a:r>
                  <a:rPr lang="en-US" sz="2300" dirty="0">
                    <a:latin typeface="+mj-lt"/>
                    <a:cs typeface="Calibri Light" panose="020F0302020204030204" pitchFamily="34" charset="0"/>
                  </a:rPr>
                  <a:t>The Dynamic Integrated Assessment model of Climate and the Economy (DICE)</a:t>
                </a:r>
              </a:p>
              <a:p>
                <a:pPr marL="800100" lvl="1" indent="-342900">
                  <a:buFont typeface="Arial" panose="020B0604020202020204" pitchFamily="34" charset="0"/>
                  <a:buChar char="•"/>
                </a:pPr>
                <a:endParaRPr lang="en-US" sz="2300" dirty="0">
                  <a:latin typeface="+mj-lt"/>
                  <a:cs typeface="Calibri Light" panose="020F0302020204030204" pitchFamily="34" charset="0"/>
                </a:endParaRPr>
              </a:p>
              <a:p>
                <a:pPr marL="800100" lvl="1" indent="-342900">
                  <a:buFont typeface="Arial" panose="020B0604020202020204" pitchFamily="34" charset="0"/>
                  <a:buChar char="•"/>
                </a:pPr>
                <a:r>
                  <a:rPr lang="en-US" sz="2300" dirty="0">
                    <a:latin typeface="+mj-lt"/>
                    <a:cs typeface="Calibri Light" panose="020F0302020204030204" pitchFamily="34" charset="0"/>
                  </a:rPr>
                  <a:t>Goes way back (late 1980’s), still commonly used today because of its simplicity and transparency. Can be easily extended/altered to various assumptions. </a:t>
                </a:r>
              </a:p>
              <a:p>
                <a:pPr marL="800100" lvl="1" indent="-342900">
                  <a:buFont typeface="Arial" panose="020B0604020202020204" pitchFamily="34" charset="0"/>
                  <a:buChar char="•"/>
                </a:pPr>
                <a:endParaRPr lang="en-US" sz="2300" dirty="0">
                  <a:latin typeface="+mj-lt"/>
                  <a:cs typeface="Calibri Light" panose="020F0302020204030204" pitchFamily="34" charset="0"/>
                </a:endParaRPr>
              </a:p>
              <a:p>
                <a:pPr lvl="1"/>
                <a:r>
                  <a:rPr lang="en-US" sz="2300" b="1" dirty="0">
                    <a:latin typeface="+mj-lt"/>
                    <a:cs typeface="Calibri Light" panose="020F0302020204030204" pitchFamily="34" charset="0"/>
                  </a:rPr>
                  <a:t>Abstract: </a:t>
                </a:r>
                <a:r>
                  <a:rPr lang="en-US" sz="2300" dirty="0">
                    <a:latin typeface="+mj-lt"/>
                    <a:cs typeface="Calibri Light" panose="020F0302020204030204" pitchFamily="34" charset="0"/>
                  </a:rPr>
                  <a:t>The social cost of carbon (SCC) is a central concept for understanding and implementing climate change policies. This term represents the economic cost caused by an additional ton of carbon dioxide emissions or its equivalent. The present study presents updated estimates based on a revised DICE model (Dynamic Integrated model of Climate and the Economy). The study estimates that the SCC is $31 per ton of </a:t>
                </a:r>
                <a14:m>
                  <m:oMath xmlns:m="http://schemas.openxmlformats.org/officeDocument/2006/math">
                    <m:r>
                      <a:rPr lang="en-US" sz="2300" b="0" i="1" dirty="0" smtClean="0">
                        <a:latin typeface="Cambria Math" panose="02040503050406030204" pitchFamily="18" charset="0"/>
                        <a:cs typeface="Calibri Light" panose="020F0302020204030204" pitchFamily="34" charset="0"/>
                      </a:rPr>
                      <m:t>𝐶</m:t>
                    </m:r>
                    <m:sSub>
                      <m:sSubPr>
                        <m:ctrlPr>
                          <a:rPr lang="en-US" sz="2300" i="1" dirty="0" smtClean="0">
                            <a:latin typeface="Cambria Math" panose="02040503050406030204" pitchFamily="18" charset="0"/>
                            <a:cs typeface="Calibri Light" panose="020F0302020204030204" pitchFamily="34" charset="0"/>
                          </a:rPr>
                        </m:ctrlPr>
                      </m:sSubPr>
                      <m:e>
                        <m:r>
                          <a:rPr lang="en-US" sz="2300" b="0" i="1" dirty="0" smtClean="0">
                            <a:latin typeface="Cambria Math" panose="02040503050406030204" pitchFamily="18" charset="0"/>
                            <a:cs typeface="Calibri Light" panose="020F0302020204030204" pitchFamily="34" charset="0"/>
                          </a:rPr>
                          <m:t>𝑂</m:t>
                        </m:r>
                      </m:e>
                      <m:sub>
                        <m:r>
                          <a:rPr lang="en-US" sz="2300" b="0" i="1" dirty="0" smtClean="0">
                            <a:latin typeface="Cambria Math" panose="02040503050406030204" pitchFamily="18" charset="0"/>
                            <a:cs typeface="Calibri Light" panose="020F0302020204030204" pitchFamily="34" charset="0"/>
                          </a:rPr>
                          <m:t>2</m:t>
                        </m:r>
                      </m:sub>
                    </m:sSub>
                  </m:oMath>
                </a14:m>
                <a:r>
                  <a:rPr lang="en-US" sz="2300" dirty="0">
                    <a:latin typeface="+mj-lt"/>
                    <a:cs typeface="Calibri Light" panose="020F0302020204030204" pitchFamily="34" charset="0"/>
                  </a:rPr>
                  <a:t> in 2010 US$ for the current period (2015). For the central case, the real SCC grows at 3% per year over the period to 2050. The paper also compares the estimates with those from other sources.</a:t>
                </a:r>
              </a:p>
              <a:p>
                <a:pPr marL="800100" lvl="1" indent="-342900">
                  <a:buFont typeface="Arial" panose="020B0604020202020204" pitchFamily="34" charset="0"/>
                  <a:buChar char="•"/>
                </a:pPr>
                <a:endParaRPr lang="en-US" sz="2400" dirty="0">
                  <a:latin typeface="+mj-lt"/>
                  <a:cs typeface="Calibri Light" panose="020F0302020204030204" pitchFamily="34" charset="0"/>
                </a:endParaRPr>
              </a:p>
            </p:txBody>
          </p:sp>
        </mc:Choice>
        <mc:Fallback xmlns="">
          <p:sp>
            <p:nvSpPr>
              <p:cNvPr id="9" name="TextBox 8">
                <a:extLst>
                  <a:ext uri="{FF2B5EF4-FFF2-40B4-BE49-F238E27FC236}">
                    <a16:creationId xmlns:a16="http://schemas.microsoft.com/office/drawing/2014/main" id="{9A8AE995-3761-4E8E-B676-D7F73B916651}"/>
                  </a:ext>
                </a:extLst>
              </p:cNvPr>
              <p:cNvSpPr txBox="1">
                <a:spLocks noRot="1" noChangeAspect="1" noMove="1" noResize="1" noEditPoints="1" noAdjustHandles="1" noChangeArrowheads="1" noChangeShapeType="1" noTextEdit="1"/>
              </p:cNvSpPr>
              <p:nvPr/>
            </p:nvSpPr>
            <p:spPr>
              <a:xfrm>
                <a:off x="237629" y="1670436"/>
                <a:ext cx="11498080" cy="4708981"/>
              </a:xfrm>
              <a:prstGeom prst="rect">
                <a:avLst/>
              </a:prstGeom>
              <a:blipFill>
                <a:blip r:embed="rId4"/>
                <a:stretch>
                  <a:fillRect t="-907" r="-689"/>
                </a:stretch>
              </a:blipFill>
              <a:effectLst/>
            </p:spPr>
            <p:txBody>
              <a:bodyPr/>
              <a:lstStyle/>
              <a:p>
                <a:r>
                  <a:rPr lang="en-US">
                    <a:noFill/>
                  </a:rPr>
                  <a:t> </a:t>
                </a:r>
              </a:p>
            </p:txBody>
          </p:sp>
        </mc:Fallback>
      </mc:AlternateContent>
      <p:sp>
        <p:nvSpPr>
          <p:cNvPr id="11" name="Title 2">
            <a:extLst>
              <a:ext uri="{FF2B5EF4-FFF2-40B4-BE49-F238E27FC236}">
                <a16:creationId xmlns:a16="http://schemas.microsoft.com/office/drawing/2014/main" id="{462E9AFE-FCE3-4594-A4DB-141C6B7644D4}"/>
              </a:ext>
            </a:extLst>
          </p:cNvPr>
          <p:cNvSpPr txBox="1">
            <a:spLocks/>
          </p:cNvSpPr>
          <p:nvPr/>
        </p:nvSpPr>
        <p:spPr>
          <a:xfrm>
            <a:off x="1769245" y="-90591"/>
            <a:ext cx="8653509" cy="1198961"/>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en-US" sz="3400" dirty="0">
                <a:solidFill>
                  <a:schemeClr val="tx1"/>
                </a:solidFill>
                <a:latin typeface="+mj-lt"/>
              </a:rPr>
              <a:t>Revisiting the social cost of carbon</a:t>
            </a:r>
          </a:p>
          <a:p>
            <a:pPr algn="ctr"/>
            <a:r>
              <a:rPr lang="en-US" sz="3400" dirty="0">
                <a:solidFill>
                  <a:schemeClr val="tx1"/>
                </a:solidFill>
                <a:latin typeface="+mj-lt"/>
              </a:rPr>
              <a:t>By: </a:t>
            </a:r>
            <a:r>
              <a:rPr lang="en-US" sz="3400" dirty="0">
                <a:solidFill>
                  <a:schemeClr val="tx1"/>
                </a:solidFill>
                <a:latin typeface="+mj-lt"/>
                <a:hlinkClick r:id="rId5"/>
              </a:rPr>
              <a:t>Nordhaus (2017)</a:t>
            </a:r>
            <a:endParaRPr lang="en-US" sz="3400" dirty="0">
              <a:solidFill>
                <a:schemeClr val="tx1"/>
              </a:solidFill>
              <a:latin typeface="+mj-lt"/>
            </a:endParaRPr>
          </a:p>
        </p:txBody>
      </p:sp>
    </p:spTree>
    <p:custDataLst>
      <p:tags r:id="rId1"/>
    </p:custDataLst>
    <p:extLst>
      <p:ext uri="{BB962C8B-B14F-4D97-AF65-F5344CB8AC3E}">
        <p14:creationId xmlns:p14="http://schemas.microsoft.com/office/powerpoint/2010/main" val="100007959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2">
            <a:extLst>
              <a:ext uri="{FF2B5EF4-FFF2-40B4-BE49-F238E27FC236}">
                <a16:creationId xmlns:a16="http://schemas.microsoft.com/office/drawing/2014/main" id="{462E9AFE-FCE3-4594-A4DB-141C6B7644D4}"/>
              </a:ext>
            </a:extLst>
          </p:cNvPr>
          <p:cNvSpPr txBox="1">
            <a:spLocks/>
          </p:cNvSpPr>
          <p:nvPr/>
        </p:nvSpPr>
        <p:spPr>
          <a:xfrm>
            <a:off x="1769245" y="-90591"/>
            <a:ext cx="8653509" cy="1198961"/>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en-US" sz="3400" dirty="0">
                <a:solidFill>
                  <a:schemeClr val="tx1"/>
                </a:solidFill>
                <a:latin typeface="+mj-lt"/>
              </a:rPr>
              <a:t>Revisiting the social cost of carbon</a:t>
            </a:r>
          </a:p>
          <a:p>
            <a:pPr algn="ctr"/>
            <a:r>
              <a:rPr lang="en-US" sz="3400" dirty="0">
                <a:solidFill>
                  <a:schemeClr val="tx1"/>
                </a:solidFill>
                <a:latin typeface="+mj-lt"/>
              </a:rPr>
              <a:t>By: </a:t>
            </a:r>
            <a:r>
              <a:rPr lang="en-US" sz="3400" dirty="0">
                <a:solidFill>
                  <a:schemeClr val="tx1"/>
                </a:solidFill>
                <a:latin typeface="+mj-lt"/>
                <a:hlinkClick r:id="rId4"/>
              </a:rPr>
              <a:t>Nordhaus (2017)</a:t>
            </a:r>
            <a:endParaRPr lang="en-US" sz="3400" dirty="0">
              <a:solidFill>
                <a:schemeClr val="tx1"/>
              </a:solidFill>
              <a:latin typeface="+mj-lt"/>
            </a:endParaRPr>
          </a:p>
        </p:txBody>
      </p:sp>
      <p:pic>
        <p:nvPicPr>
          <p:cNvPr id="3" name="Picture 2">
            <a:extLst>
              <a:ext uri="{FF2B5EF4-FFF2-40B4-BE49-F238E27FC236}">
                <a16:creationId xmlns:a16="http://schemas.microsoft.com/office/drawing/2014/main" id="{DBC6F914-522F-41A5-AD90-DA31F0C82520}"/>
              </a:ext>
            </a:extLst>
          </p:cNvPr>
          <p:cNvPicPr>
            <a:picLocks noChangeAspect="1"/>
          </p:cNvPicPr>
          <p:nvPr/>
        </p:nvPicPr>
        <p:blipFill>
          <a:blip r:embed="rId5"/>
          <a:stretch>
            <a:fillRect/>
          </a:stretch>
        </p:blipFill>
        <p:spPr>
          <a:xfrm>
            <a:off x="0" y="2156790"/>
            <a:ext cx="5966479" cy="4096601"/>
          </a:xfrm>
          <a:prstGeom prst="rect">
            <a:avLst/>
          </a:prstGeom>
        </p:spPr>
      </p:pic>
      <p:pic>
        <p:nvPicPr>
          <p:cNvPr id="5" name="Picture 4">
            <a:extLst>
              <a:ext uri="{FF2B5EF4-FFF2-40B4-BE49-F238E27FC236}">
                <a16:creationId xmlns:a16="http://schemas.microsoft.com/office/drawing/2014/main" id="{7C152C0C-1C13-48A2-9F52-A94CC8B8CD32}"/>
              </a:ext>
            </a:extLst>
          </p:cNvPr>
          <p:cNvPicPr>
            <a:picLocks noChangeAspect="1"/>
          </p:cNvPicPr>
          <p:nvPr/>
        </p:nvPicPr>
        <p:blipFill>
          <a:blip r:embed="rId6"/>
          <a:stretch>
            <a:fillRect/>
          </a:stretch>
        </p:blipFill>
        <p:spPr>
          <a:xfrm>
            <a:off x="6496779" y="2156789"/>
            <a:ext cx="5568714" cy="4096602"/>
          </a:xfrm>
          <a:prstGeom prst="rect">
            <a:avLst/>
          </a:prstGeom>
        </p:spPr>
      </p:pic>
      <p:pic>
        <p:nvPicPr>
          <p:cNvPr id="8" name="Picture 7">
            <a:extLst>
              <a:ext uri="{FF2B5EF4-FFF2-40B4-BE49-F238E27FC236}">
                <a16:creationId xmlns:a16="http://schemas.microsoft.com/office/drawing/2014/main" id="{E7A815CB-1E87-4D63-A7F7-DD30E13EE6D6}"/>
              </a:ext>
            </a:extLst>
          </p:cNvPr>
          <p:cNvPicPr>
            <a:picLocks noChangeAspect="1"/>
          </p:cNvPicPr>
          <p:nvPr/>
        </p:nvPicPr>
        <p:blipFill rotWithShape="1">
          <a:blip r:embed="rId7"/>
          <a:srcRect l="2206" t="48636" r="82418" b="31894"/>
          <a:stretch/>
        </p:blipFill>
        <p:spPr>
          <a:xfrm>
            <a:off x="2143382" y="1113180"/>
            <a:ext cx="1679714" cy="1043609"/>
          </a:xfrm>
          <a:prstGeom prst="rect">
            <a:avLst/>
          </a:prstGeom>
        </p:spPr>
      </p:pic>
      <p:pic>
        <p:nvPicPr>
          <p:cNvPr id="10" name="Picture 9">
            <a:extLst>
              <a:ext uri="{FF2B5EF4-FFF2-40B4-BE49-F238E27FC236}">
                <a16:creationId xmlns:a16="http://schemas.microsoft.com/office/drawing/2014/main" id="{66A879ED-EA2F-4DDA-9560-BFFD65AB3CF3}"/>
              </a:ext>
            </a:extLst>
          </p:cNvPr>
          <p:cNvPicPr>
            <a:picLocks noChangeAspect="1"/>
          </p:cNvPicPr>
          <p:nvPr/>
        </p:nvPicPr>
        <p:blipFill rotWithShape="1">
          <a:blip r:embed="rId7"/>
          <a:srcRect l="21312" t="48265" r="63495" b="32265"/>
          <a:stretch/>
        </p:blipFill>
        <p:spPr>
          <a:xfrm>
            <a:off x="8762919" y="1108370"/>
            <a:ext cx="1659835" cy="1043609"/>
          </a:xfrm>
          <a:prstGeom prst="rect">
            <a:avLst/>
          </a:prstGeom>
        </p:spPr>
      </p:pic>
    </p:spTree>
    <p:custDataLst>
      <p:tags r:id="rId1"/>
    </p:custDataLst>
    <p:extLst>
      <p:ext uri="{BB962C8B-B14F-4D97-AF65-F5344CB8AC3E}">
        <p14:creationId xmlns:p14="http://schemas.microsoft.com/office/powerpoint/2010/main" val="277542575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2">
            <a:extLst>
              <a:ext uri="{FF2B5EF4-FFF2-40B4-BE49-F238E27FC236}">
                <a16:creationId xmlns:a16="http://schemas.microsoft.com/office/drawing/2014/main" id="{462E9AFE-FCE3-4594-A4DB-141C6B7644D4}"/>
              </a:ext>
            </a:extLst>
          </p:cNvPr>
          <p:cNvSpPr txBox="1">
            <a:spLocks/>
          </p:cNvSpPr>
          <p:nvPr/>
        </p:nvSpPr>
        <p:spPr>
          <a:xfrm>
            <a:off x="1769245" y="-90591"/>
            <a:ext cx="8653509" cy="1198961"/>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en-US" sz="3400" dirty="0">
                <a:solidFill>
                  <a:schemeClr val="tx1"/>
                </a:solidFill>
                <a:latin typeface="+mj-lt"/>
              </a:rPr>
              <a:t>Revisiting the social cost of carbon</a:t>
            </a:r>
          </a:p>
          <a:p>
            <a:pPr algn="ctr"/>
            <a:r>
              <a:rPr lang="en-US" sz="3400" dirty="0">
                <a:solidFill>
                  <a:schemeClr val="tx1"/>
                </a:solidFill>
                <a:latin typeface="+mj-lt"/>
              </a:rPr>
              <a:t>By: </a:t>
            </a:r>
            <a:r>
              <a:rPr lang="en-US" sz="3400" dirty="0">
                <a:solidFill>
                  <a:schemeClr val="tx1"/>
                </a:solidFill>
                <a:latin typeface="+mj-lt"/>
                <a:hlinkClick r:id="rId4"/>
              </a:rPr>
              <a:t>Nordhaus (2017)</a:t>
            </a:r>
            <a:endParaRPr lang="en-US" sz="3400" dirty="0">
              <a:solidFill>
                <a:schemeClr val="tx1"/>
              </a:solidFill>
              <a:latin typeface="+mj-lt"/>
            </a:endParaRPr>
          </a:p>
        </p:txBody>
      </p:sp>
      <p:pic>
        <p:nvPicPr>
          <p:cNvPr id="8" name="Picture 7">
            <a:extLst>
              <a:ext uri="{FF2B5EF4-FFF2-40B4-BE49-F238E27FC236}">
                <a16:creationId xmlns:a16="http://schemas.microsoft.com/office/drawing/2014/main" id="{E7A815CB-1E87-4D63-A7F7-DD30E13EE6D6}"/>
              </a:ext>
            </a:extLst>
          </p:cNvPr>
          <p:cNvPicPr>
            <a:picLocks noChangeAspect="1"/>
          </p:cNvPicPr>
          <p:nvPr/>
        </p:nvPicPr>
        <p:blipFill rotWithShape="1">
          <a:blip r:embed="rId5"/>
          <a:srcRect l="39811" t="48636" r="45178" b="32265"/>
          <a:stretch/>
        </p:blipFill>
        <p:spPr>
          <a:xfrm>
            <a:off x="1769245" y="1191881"/>
            <a:ext cx="1639957" cy="1023733"/>
          </a:xfrm>
          <a:prstGeom prst="rect">
            <a:avLst/>
          </a:prstGeom>
        </p:spPr>
      </p:pic>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31A02100-E2E9-4D79-8DFF-33189FCAC547}"/>
                  </a:ext>
                </a:extLst>
              </p:cNvPr>
              <p:cNvSpPr txBox="1"/>
              <p:nvPr/>
            </p:nvSpPr>
            <p:spPr>
              <a:xfrm>
                <a:off x="483704" y="2711464"/>
                <a:ext cx="4665810" cy="184665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2400" b="0" i="0" smtClean="0">
                          <a:latin typeface="Cambria Math" panose="02040503050406030204" pitchFamily="18" charset="0"/>
                        </a:rPr>
                        <m:t>Δ</m:t>
                      </m:r>
                      <m:r>
                        <a:rPr lang="en-US" sz="2400" b="0" i="1" smtClean="0">
                          <a:latin typeface="Cambria Math" panose="02040503050406030204" pitchFamily="18" charset="0"/>
                        </a:rPr>
                        <m:t>𝐺𝐷𝑃</m:t>
                      </m:r>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1</m:t>
                          </m:r>
                        </m:sub>
                      </m:sSub>
                      <m:r>
                        <m:rPr>
                          <m:sty m:val="p"/>
                        </m:rPr>
                        <a:rPr lang="en-US" sz="2400" b="0" i="0" smtClean="0">
                          <a:latin typeface="Cambria Math" panose="02040503050406030204" pitchFamily="18" charset="0"/>
                        </a:rPr>
                        <m:t>Δ</m:t>
                      </m:r>
                      <m:r>
                        <a:rPr lang="en-US" sz="2400" b="0" i="1" smtClean="0">
                          <a:latin typeface="Cambria Math" panose="02040503050406030204" pitchFamily="18" charset="0"/>
                        </a:rPr>
                        <m:t>𝐺𝑀𝑆𝑇</m:t>
                      </m:r>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2</m:t>
                          </m:r>
                        </m:sub>
                      </m:sSub>
                      <m:r>
                        <m:rPr>
                          <m:sty m:val="p"/>
                        </m:rPr>
                        <a:rPr lang="en-US" sz="2400" b="0" i="0" smtClean="0">
                          <a:latin typeface="Cambria Math" panose="02040503050406030204" pitchFamily="18" charset="0"/>
                        </a:rPr>
                        <m:t>Δ</m:t>
                      </m:r>
                      <m:r>
                        <a:rPr lang="en-US" sz="2400" b="0" i="1" smtClean="0">
                          <a:latin typeface="Cambria Math" panose="02040503050406030204" pitchFamily="18" charset="0"/>
                        </a:rPr>
                        <m:t>𝐺𝑀𝑆</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𝑇</m:t>
                          </m:r>
                        </m:e>
                        <m:sup>
                          <m:r>
                            <a:rPr lang="en-US" sz="2400" b="0" i="1" smtClean="0">
                              <a:latin typeface="Cambria Math" panose="02040503050406030204" pitchFamily="18" charset="0"/>
                            </a:rPr>
                            <m:t>2</m:t>
                          </m:r>
                        </m:sup>
                      </m:sSup>
                    </m:oMath>
                  </m:oMathPara>
                </a14:m>
                <a:endParaRPr lang="en-US" sz="2400" dirty="0"/>
              </a:p>
              <a:p>
                <a:endParaRPr lang="en-US" sz="2400" dirty="0">
                  <a:latin typeface="+mj-lt"/>
                </a:endParaRPr>
              </a:p>
              <a:p>
                <a:endParaRPr lang="en-US" sz="2400" dirty="0">
                  <a:latin typeface="+mj-lt"/>
                </a:endParaRPr>
              </a:p>
              <a:p>
                <a:r>
                  <a:rPr lang="en-US" sz="2400" i="1" dirty="0">
                    <a:latin typeface="+mj-lt"/>
                  </a:rPr>
                  <a:t>Aside: is this a top-down or bottom-up damage function?</a:t>
                </a:r>
              </a:p>
            </p:txBody>
          </p:sp>
        </mc:Choice>
        <mc:Fallback>
          <p:sp>
            <p:nvSpPr>
              <p:cNvPr id="4" name="TextBox 3">
                <a:extLst>
                  <a:ext uri="{FF2B5EF4-FFF2-40B4-BE49-F238E27FC236}">
                    <a16:creationId xmlns:a16="http://schemas.microsoft.com/office/drawing/2014/main" id="{31A02100-E2E9-4D79-8DFF-33189FCAC547}"/>
                  </a:ext>
                </a:extLst>
              </p:cNvPr>
              <p:cNvSpPr txBox="1">
                <a:spLocks noRot="1" noChangeAspect="1" noMove="1" noResize="1" noEditPoints="1" noAdjustHandles="1" noChangeArrowheads="1" noChangeShapeType="1" noTextEdit="1"/>
              </p:cNvSpPr>
              <p:nvPr/>
            </p:nvSpPr>
            <p:spPr>
              <a:xfrm>
                <a:off x="483704" y="2711464"/>
                <a:ext cx="4665810" cy="1846659"/>
              </a:xfrm>
              <a:prstGeom prst="rect">
                <a:avLst/>
              </a:prstGeom>
              <a:blipFill>
                <a:blip r:embed="rId6"/>
                <a:stretch>
                  <a:fillRect l="-3916" r="-4961" b="-8911"/>
                </a:stretch>
              </a:blipFill>
            </p:spPr>
            <p:txBody>
              <a:bodyPr/>
              <a:lstStyle/>
              <a:p>
                <a:r>
                  <a:rPr lang="en-US">
                    <a:noFill/>
                  </a:rPr>
                  <a:t> </a:t>
                </a:r>
              </a:p>
            </p:txBody>
          </p:sp>
        </mc:Fallback>
      </mc:AlternateContent>
      <p:pic>
        <p:nvPicPr>
          <p:cNvPr id="13" name="Picture 12">
            <a:extLst>
              <a:ext uri="{FF2B5EF4-FFF2-40B4-BE49-F238E27FC236}">
                <a16:creationId xmlns:a16="http://schemas.microsoft.com/office/drawing/2014/main" id="{0F20A583-4B2F-4A11-968B-E73CB26749F9}"/>
              </a:ext>
            </a:extLst>
          </p:cNvPr>
          <p:cNvPicPr>
            <a:picLocks noChangeAspect="1"/>
          </p:cNvPicPr>
          <p:nvPr/>
        </p:nvPicPr>
        <p:blipFill rotWithShape="1">
          <a:blip r:embed="rId5"/>
          <a:srcRect l="58811" t="48636" r="435" b="32265"/>
          <a:stretch/>
        </p:blipFill>
        <p:spPr>
          <a:xfrm>
            <a:off x="6755298" y="1222511"/>
            <a:ext cx="4452731" cy="1023733"/>
          </a:xfrm>
          <a:prstGeom prst="rect">
            <a:avLst/>
          </a:prstGeom>
        </p:spPr>
      </p:pic>
      <p:pic>
        <p:nvPicPr>
          <p:cNvPr id="9" name="Picture 8">
            <a:extLst>
              <a:ext uri="{FF2B5EF4-FFF2-40B4-BE49-F238E27FC236}">
                <a16:creationId xmlns:a16="http://schemas.microsoft.com/office/drawing/2014/main" id="{40C5B79F-2A3A-4C03-9DAD-BF681E477E60}"/>
              </a:ext>
            </a:extLst>
          </p:cNvPr>
          <p:cNvPicPr>
            <a:picLocks noChangeAspect="1"/>
          </p:cNvPicPr>
          <p:nvPr/>
        </p:nvPicPr>
        <p:blipFill>
          <a:blip r:embed="rId7"/>
          <a:stretch>
            <a:fillRect/>
          </a:stretch>
        </p:blipFill>
        <p:spPr>
          <a:xfrm>
            <a:off x="5983612" y="2215614"/>
            <a:ext cx="5724684" cy="4198474"/>
          </a:xfrm>
          <a:prstGeom prst="rect">
            <a:avLst/>
          </a:prstGeom>
        </p:spPr>
      </p:pic>
    </p:spTree>
    <p:custDataLst>
      <p:tags r:id="rId1"/>
    </p:custDataLst>
    <p:extLst>
      <p:ext uri="{BB962C8B-B14F-4D97-AF65-F5344CB8AC3E}">
        <p14:creationId xmlns:p14="http://schemas.microsoft.com/office/powerpoint/2010/main" val="283754221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5B513DB1-4502-409F-937E-1F652A2AED9E}"/>
              </a:ext>
            </a:extLst>
          </p:cNvPr>
          <p:cNvSpPr txBox="1">
            <a:spLocks/>
          </p:cNvSpPr>
          <p:nvPr/>
        </p:nvSpPr>
        <p:spPr>
          <a:xfrm>
            <a:off x="371061" y="-269435"/>
            <a:ext cx="11449878" cy="1632171"/>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en-US" sz="4800" dirty="0">
                <a:solidFill>
                  <a:schemeClr val="tx1"/>
                </a:solidFill>
                <a:latin typeface="+mj-lt"/>
              </a:rPr>
              <a:t>Social Cost of Carbon Explorer</a:t>
            </a:r>
          </a:p>
          <a:p>
            <a:pPr algn="ctr"/>
            <a:endParaRPr lang="en-US" dirty="0">
              <a:solidFill>
                <a:schemeClr val="tx1"/>
              </a:solidFill>
              <a:latin typeface="+mj-lt"/>
            </a:endParaRPr>
          </a:p>
        </p:txBody>
      </p:sp>
      <p:sp>
        <p:nvSpPr>
          <p:cNvPr id="11" name="TextBox 10">
            <a:extLst>
              <a:ext uri="{FF2B5EF4-FFF2-40B4-BE49-F238E27FC236}">
                <a16:creationId xmlns:a16="http://schemas.microsoft.com/office/drawing/2014/main" id="{1DF8D491-E9D6-4622-95D9-A31A202ACC5D}"/>
              </a:ext>
            </a:extLst>
          </p:cNvPr>
          <p:cNvSpPr txBox="1"/>
          <p:nvPr/>
        </p:nvSpPr>
        <p:spPr>
          <a:xfrm>
            <a:off x="1408010" y="1835209"/>
            <a:ext cx="9375979" cy="3046988"/>
          </a:xfrm>
          <a:prstGeom prst="rect">
            <a:avLst/>
          </a:prstGeom>
          <a:noFill/>
          <a:effectLst/>
        </p:spPr>
        <p:txBody>
          <a:bodyPr wrap="square" rtlCol="0">
            <a:spAutoFit/>
          </a:bodyPr>
          <a:lstStyle/>
          <a:p>
            <a:r>
              <a:rPr lang="en-US" sz="2400" dirty="0">
                <a:latin typeface="+mj-lt"/>
                <a:cs typeface="Calibri Light" panose="020F0302020204030204" pitchFamily="34" charset="0"/>
              </a:rPr>
              <a:t>Resources for the Future has a nice point-and-click IAM (with fixed parameterizations) available to play with on their website</a:t>
            </a:r>
            <a:br>
              <a:rPr lang="en-US" sz="2400" dirty="0">
                <a:latin typeface="+mj-lt"/>
                <a:cs typeface="Calibri Light" panose="020F0302020204030204" pitchFamily="34" charset="0"/>
              </a:rPr>
            </a:br>
            <a:br>
              <a:rPr lang="en-US" sz="2400" dirty="0">
                <a:latin typeface="+mj-lt"/>
                <a:cs typeface="Calibri Light" panose="020F0302020204030204" pitchFamily="34" charset="0"/>
              </a:rPr>
            </a:br>
            <a:r>
              <a:rPr lang="en-US" sz="2400" dirty="0">
                <a:latin typeface="+mj-lt"/>
                <a:cs typeface="Calibri Light" panose="020F0302020204030204" pitchFamily="34" charset="0"/>
                <a:hlinkClick r:id="rId4"/>
              </a:rPr>
              <a:t>https://www.rff.org/publications/data-tools/scc-explorer/</a:t>
            </a:r>
            <a:br>
              <a:rPr lang="en-US" sz="2400" dirty="0">
                <a:latin typeface="+mj-lt"/>
                <a:cs typeface="Calibri Light" panose="020F0302020204030204" pitchFamily="34" charset="0"/>
              </a:rPr>
            </a:br>
            <a:br>
              <a:rPr lang="en-US" sz="2400" dirty="0">
                <a:latin typeface="+mj-lt"/>
                <a:cs typeface="Calibri Light" panose="020F0302020204030204" pitchFamily="34" charset="0"/>
              </a:rPr>
            </a:br>
            <a:r>
              <a:rPr lang="en-US" sz="2400" dirty="0">
                <a:latin typeface="+mj-lt"/>
                <a:cs typeface="Calibri Light" panose="020F0302020204030204" pitchFamily="34" charset="0"/>
              </a:rPr>
              <a:t>I recommend exploring it a bit on your own time to better understand the inputs/outputs of each module, and the underlying assumptions.</a:t>
            </a:r>
          </a:p>
          <a:p>
            <a:endParaRPr lang="en-US" sz="2400" dirty="0">
              <a:latin typeface="+mj-lt"/>
              <a:cs typeface="Calibri Light" panose="020F0302020204030204" pitchFamily="34" charset="0"/>
            </a:endParaRPr>
          </a:p>
        </p:txBody>
      </p:sp>
    </p:spTree>
    <p:custDataLst>
      <p:tags r:id="rId1"/>
    </p:custDataLst>
    <p:extLst>
      <p:ext uri="{BB962C8B-B14F-4D97-AF65-F5344CB8AC3E}">
        <p14:creationId xmlns:p14="http://schemas.microsoft.com/office/powerpoint/2010/main" val="147350893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5B513DB1-4502-409F-937E-1F652A2AED9E}"/>
              </a:ext>
            </a:extLst>
          </p:cNvPr>
          <p:cNvSpPr txBox="1">
            <a:spLocks/>
          </p:cNvSpPr>
          <p:nvPr/>
        </p:nvSpPr>
        <p:spPr>
          <a:xfrm>
            <a:off x="371061" y="-269435"/>
            <a:ext cx="11449878" cy="1632171"/>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en-US" sz="4800" dirty="0">
                <a:solidFill>
                  <a:schemeClr val="tx1"/>
                </a:solidFill>
                <a:latin typeface="+mj-lt"/>
              </a:rPr>
              <a:t>Next class</a:t>
            </a:r>
          </a:p>
          <a:p>
            <a:pPr algn="ctr"/>
            <a:endParaRPr lang="en-US" dirty="0">
              <a:solidFill>
                <a:schemeClr val="tx1"/>
              </a:solidFill>
              <a:latin typeface="+mj-lt"/>
            </a:endParaRPr>
          </a:p>
        </p:txBody>
      </p:sp>
      <p:sp>
        <p:nvSpPr>
          <p:cNvPr id="11" name="TextBox 10">
            <a:extLst>
              <a:ext uri="{FF2B5EF4-FFF2-40B4-BE49-F238E27FC236}">
                <a16:creationId xmlns:a16="http://schemas.microsoft.com/office/drawing/2014/main" id="{1DF8D491-E9D6-4622-95D9-A31A202ACC5D}"/>
              </a:ext>
            </a:extLst>
          </p:cNvPr>
          <p:cNvSpPr txBox="1"/>
          <p:nvPr/>
        </p:nvSpPr>
        <p:spPr>
          <a:xfrm>
            <a:off x="591345" y="1288558"/>
            <a:ext cx="11009309" cy="4524315"/>
          </a:xfrm>
          <a:prstGeom prst="rect">
            <a:avLst/>
          </a:prstGeom>
          <a:noFill/>
          <a:effectLst/>
        </p:spPr>
        <p:txBody>
          <a:bodyPr wrap="square" rtlCol="0">
            <a:spAutoFit/>
          </a:bodyPr>
          <a:lstStyle/>
          <a:p>
            <a:pPr marL="800100" lvl="1" indent="-342900">
              <a:buFont typeface="Arial" panose="020B0604020202020204" pitchFamily="34" charset="0"/>
              <a:buChar char="•"/>
            </a:pPr>
            <a:r>
              <a:rPr lang="en-US" sz="2400" dirty="0">
                <a:latin typeface="+mj-lt"/>
                <a:cs typeface="Calibri Light" panose="020F0302020204030204" pitchFamily="34" charset="0"/>
              </a:rPr>
              <a:t>Accounting for Natural Capital: </a:t>
            </a:r>
          </a:p>
          <a:p>
            <a:pPr marL="1828800" lvl="3" indent="-457200">
              <a:buFont typeface="Arial" panose="020B0604020202020204" pitchFamily="34" charset="0"/>
              <a:buChar char="•"/>
            </a:pPr>
            <a:r>
              <a:rPr lang="en-US" sz="2400" dirty="0">
                <a:latin typeface="+mj-lt"/>
                <a:cs typeface="Calibri Light" panose="020F0302020204030204" pitchFamily="34" charset="0"/>
              </a:rPr>
              <a:t>K&amp;O (textbook) Chapter 11</a:t>
            </a:r>
          </a:p>
          <a:p>
            <a:pPr marL="1828800" lvl="3" indent="-457200">
              <a:buFont typeface="Arial" panose="020B0604020202020204" pitchFamily="34" charset="0"/>
              <a:buChar char="•"/>
            </a:pPr>
            <a:r>
              <a:rPr lang="en-US" sz="2400" dirty="0" err="1">
                <a:latin typeface="+mj-lt"/>
                <a:cs typeface="Calibri Light" panose="020F0302020204030204" pitchFamily="34" charset="0"/>
                <a:hlinkClick r:id="rId4"/>
              </a:rPr>
              <a:t>Fenichel</a:t>
            </a:r>
            <a:r>
              <a:rPr lang="en-US" sz="2400" dirty="0">
                <a:latin typeface="+mj-lt"/>
                <a:cs typeface="Calibri Light" panose="020F0302020204030204" pitchFamily="34" charset="0"/>
                <a:hlinkClick r:id="rId4"/>
              </a:rPr>
              <a:t> podcast</a:t>
            </a:r>
            <a:endParaRPr lang="en-US" sz="2400" dirty="0">
              <a:latin typeface="+mj-lt"/>
              <a:cs typeface="Calibri Light" panose="020F0302020204030204" pitchFamily="34" charset="0"/>
            </a:endParaRPr>
          </a:p>
          <a:p>
            <a:pPr marL="1828800" lvl="3" indent="-457200">
              <a:buFont typeface="Arial" panose="020B0604020202020204" pitchFamily="34" charset="0"/>
              <a:buChar char="•"/>
            </a:pPr>
            <a:r>
              <a:rPr lang="en-US" sz="2400" dirty="0">
                <a:effectLst/>
                <a:latin typeface="+mj-lt"/>
                <a:ea typeface="Times New Roman" panose="02020603050405020304" pitchFamily="18" charset="0"/>
                <a:cs typeface="Calibri Light" panose="020F0302020204030204" pitchFamily="34" charset="0"/>
              </a:rPr>
              <a:t>An Almost Practical Step Toward Sustainability (</a:t>
            </a:r>
            <a:r>
              <a:rPr lang="en-US" sz="2400" u="sng" dirty="0">
                <a:solidFill>
                  <a:srgbClr val="0000FF"/>
                </a:solidFill>
                <a:latin typeface="+mj-lt"/>
                <a:ea typeface="Times New Roman" panose="02020603050405020304" pitchFamily="18" charset="0"/>
                <a:cs typeface="Calibri Light" panose="020F0302020204030204" pitchFamily="34" charset="0"/>
                <a:hlinkClick r:id="rId5"/>
              </a:rPr>
              <a:t>Solow Monograph</a:t>
            </a:r>
            <a:r>
              <a:rPr lang="en-US" sz="2400" dirty="0">
                <a:latin typeface="+mj-lt"/>
                <a:ea typeface="Times New Roman" panose="02020603050405020304" pitchFamily="18" charset="0"/>
                <a:cs typeface="Calibri Light" panose="020F0302020204030204" pitchFamily="34" charset="0"/>
              </a:rPr>
              <a:t>)</a:t>
            </a:r>
            <a:endParaRPr lang="en-US" sz="2400" dirty="0">
              <a:latin typeface="+mj-lt"/>
              <a:cs typeface="Calibri Light" panose="020F0302020204030204" pitchFamily="34" charset="0"/>
            </a:endParaRPr>
          </a:p>
          <a:p>
            <a:pPr lvl="1"/>
            <a:endParaRPr lang="en-US" sz="2400" dirty="0">
              <a:latin typeface="+mj-lt"/>
              <a:cs typeface="Calibri Light" panose="020F0302020204030204" pitchFamily="34" charset="0"/>
            </a:endParaRPr>
          </a:p>
          <a:p>
            <a:pPr marL="914400" lvl="1" indent="-457200">
              <a:buFont typeface="Arial" panose="020B0604020202020204" pitchFamily="34" charset="0"/>
              <a:buChar char="•"/>
            </a:pPr>
            <a:r>
              <a:rPr lang="en-US" sz="2400" b="1" dirty="0">
                <a:latin typeface="+mj-lt"/>
                <a:cs typeface="Calibri Light" panose="020F0302020204030204" pitchFamily="34" charset="0"/>
              </a:rPr>
              <a:t>Heads up: </a:t>
            </a:r>
            <a:r>
              <a:rPr lang="en-US" sz="2400" dirty="0">
                <a:latin typeface="+mj-lt"/>
                <a:cs typeface="Calibri Light" panose="020F0302020204030204" pitchFamily="34" charset="0"/>
              </a:rPr>
              <a:t>Case Study #2 – applying a simple R version of the DICE model!</a:t>
            </a:r>
          </a:p>
          <a:p>
            <a:pPr marL="1371600" lvl="2" indent="-457200">
              <a:buFont typeface="Arial" panose="020B0604020202020204" pitchFamily="34" charset="0"/>
              <a:buChar char="•"/>
            </a:pPr>
            <a:r>
              <a:rPr lang="en-US" sz="2400" dirty="0">
                <a:latin typeface="+mj-lt"/>
                <a:cs typeface="Calibri Light" panose="020F0302020204030204" pitchFamily="34" charset="0"/>
              </a:rPr>
              <a:t>Will post the code files in the next day or so (likely with a slightly delayed due date relative to what’s listed on syllabus.)</a:t>
            </a:r>
          </a:p>
          <a:p>
            <a:pPr marL="1371600" lvl="2" indent="-457200">
              <a:buFont typeface="Arial" panose="020B0604020202020204" pitchFamily="34" charset="0"/>
              <a:buChar char="•"/>
            </a:pPr>
            <a:r>
              <a:rPr lang="en-US" sz="2400" dirty="0">
                <a:latin typeface="+mj-lt"/>
                <a:cs typeface="Calibri Light" panose="020F0302020204030204" pitchFamily="34" charset="0"/>
              </a:rPr>
              <a:t>Please, please start early on this and come to us with questions!</a:t>
            </a:r>
          </a:p>
          <a:p>
            <a:pPr marL="1371600" lvl="2" indent="-457200">
              <a:buFont typeface="Arial" panose="020B0604020202020204" pitchFamily="34" charset="0"/>
              <a:buChar char="•"/>
            </a:pPr>
            <a:endParaRPr lang="en-US" sz="2400" dirty="0">
              <a:latin typeface="+mj-lt"/>
              <a:cs typeface="Calibri Light" panose="020F0302020204030204" pitchFamily="34" charset="0"/>
            </a:endParaRPr>
          </a:p>
          <a:p>
            <a:pPr marL="914400" lvl="1" indent="-457200">
              <a:buFont typeface="Arial" panose="020B0604020202020204" pitchFamily="34" charset="0"/>
              <a:buChar char="•"/>
            </a:pPr>
            <a:r>
              <a:rPr lang="en-US" sz="2400" dirty="0">
                <a:latin typeface="+mj-lt"/>
                <a:cs typeface="Calibri Light" panose="020F0302020204030204" pitchFamily="34" charset="0"/>
              </a:rPr>
              <a:t>I will hold open office hours via Zoom this Friday, 4-5pm. See Canvas for details</a:t>
            </a:r>
          </a:p>
          <a:p>
            <a:pPr marL="1828800" lvl="3" indent="-457200">
              <a:buFont typeface="Arial" panose="020B0604020202020204" pitchFamily="34" charset="0"/>
              <a:buChar char="•"/>
            </a:pPr>
            <a:endParaRPr lang="en-US" sz="2400" dirty="0">
              <a:latin typeface="+mj-lt"/>
              <a:cs typeface="Calibri Light" panose="020F0302020204030204" pitchFamily="34" charset="0"/>
            </a:endParaRPr>
          </a:p>
        </p:txBody>
      </p:sp>
    </p:spTree>
    <p:custDataLst>
      <p:tags r:id="rId1"/>
    </p:custDataLst>
    <p:extLst>
      <p:ext uri="{BB962C8B-B14F-4D97-AF65-F5344CB8AC3E}">
        <p14:creationId xmlns:p14="http://schemas.microsoft.com/office/powerpoint/2010/main" val="248167245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0AD90D3-FDF8-4286-B718-F66F9A27D3DC}"/>
              </a:ext>
            </a:extLst>
          </p:cNvPr>
          <p:cNvPicPr>
            <a:picLocks noChangeAspect="1"/>
          </p:cNvPicPr>
          <p:nvPr/>
        </p:nvPicPr>
        <p:blipFill rotWithShape="1">
          <a:blip r:embed="rId4"/>
          <a:srcRect l="2206" t="48636" r="82418" b="31894"/>
          <a:stretch/>
        </p:blipFill>
        <p:spPr>
          <a:xfrm>
            <a:off x="929388" y="964884"/>
            <a:ext cx="1679714" cy="1043609"/>
          </a:xfrm>
          <a:prstGeom prst="rect">
            <a:avLst/>
          </a:prstGeom>
        </p:spPr>
      </p:pic>
      <p:sp>
        <p:nvSpPr>
          <p:cNvPr id="15" name="Title 2">
            <a:extLst>
              <a:ext uri="{FF2B5EF4-FFF2-40B4-BE49-F238E27FC236}">
                <a16:creationId xmlns:a16="http://schemas.microsoft.com/office/drawing/2014/main" id="{B24CB714-1818-4BFA-A239-FDF7876B1A42}"/>
              </a:ext>
            </a:extLst>
          </p:cNvPr>
          <p:cNvSpPr txBox="1">
            <a:spLocks/>
          </p:cNvSpPr>
          <p:nvPr/>
        </p:nvSpPr>
        <p:spPr>
          <a:xfrm>
            <a:off x="1769245" y="-527913"/>
            <a:ext cx="8653509" cy="1198961"/>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en-US" sz="3400" dirty="0">
                <a:solidFill>
                  <a:schemeClr val="tx1"/>
                </a:solidFill>
                <a:latin typeface="+mj-lt"/>
              </a:rPr>
              <a:t>Appendix: Life Beyond DICE - </a:t>
            </a:r>
            <a:r>
              <a:rPr lang="en-US" sz="3400" dirty="0">
                <a:solidFill>
                  <a:schemeClr val="tx1"/>
                </a:solidFill>
                <a:latin typeface="+mj-lt"/>
                <a:hlinkClick r:id="rId5"/>
              </a:rPr>
              <a:t>Rennert et al. (2022)</a:t>
            </a:r>
            <a:endParaRPr lang="en-US" sz="3400" dirty="0">
              <a:solidFill>
                <a:schemeClr val="tx1"/>
              </a:solidFill>
              <a:latin typeface="+mj-lt"/>
            </a:endParaRPr>
          </a:p>
        </p:txBody>
      </p:sp>
      <p:sp>
        <p:nvSpPr>
          <p:cNvPr id="16" name="TextBox 15">
            <a:extLst>
              <a:ext uri="{FF2B5EF4-FFF2-40B4-BE49-F238E27FC236}">
                <a16:creationId xmlns:a16="http://schemas.microsoft.com/office/drawing/2014/main" id="{9118E642-7067-4A95-B4D4-568F719FA3ED}"/>
              </a:ext>
            </a:extLst>
          </p:cNvPr>
          <p:cNvSpPr txBox="1"/>
          <p:nvPr/>
        </p:nvSpPr>
        <p:spPr>
          <a:xfrm>
            <a:off x="2978426" y="1302022"/>
            <a:ext cx="7636566" cy="369332"/>
          </a:xfrm>
          <a:prstGeom prst="rect">
            <a:avLst/>
          </a:prstGeom>
          <a:noFill/>
        </p:spPr>
        <p:txBody>
          <a:bodyPr wrap="square" lIns="0" tIns="0" rIns="0" bIns="0" rtlCol="0">
            <a:spAutoFit/>
          </a:bodyPr>
          <a:lstStyle/>
          <a:p>
            <a:r>
              <a:rPr lang="en-US" sz="2400" dirty="0">
                <a:latin typeface="+mj-lt"/>
              </a:rPr>
              <a:t>Statistical probabilistic growth scenarios linked to emissions</a:t>
            </a:r>
          </a:p>
        </p:txBody>
      </p:sp>
      <p:pic>
        <p:nvPicPr>
          <p:cNvPr id="3" name="Graphic 2">
            <a:extLst>
              <a:ext uri="{FF2B5EF4-FFF2-40B4-BE49-F238E27FC236}">
                <a16:creationId xmlns:a16="http://schemas.microsoft.com/office/drawing/2014/main" id="{86D34D95-BEAD-4A21-AFA9-D92AC73A542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59025" y="2445815"/>
            <a:ext cx="5936974" cy="3957982"/>
          </a:xfrm>
          <a:prstGeom prst="rect">
            <a:avLst/>
          </a:prstGeom>
        </p:spPr>
      </p:pic>
      <p:pic>
        <p:nvPicPr>
          <p:cNvPr id="6" name="Graphic 5">
            <a:extLst>
              <a:ext uri="{FF2B5EF4-FFF2-40B4-BE49-F238E27FC236}">
                <a16:creationId xmlns:a16="http://schemas.microsoft.com/office/drawing/2014/main" id="{F0E53EAC-C5C1-4DF9-A658-B57819C4AAF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963359" y="2008493"/>
            <a:ext cx="6228641" cy="4152427"/>
          </a:xfrm>
          <a:prstGeom prst="rect">
            <a:avLst/>
          </a:prstGeom>
        </p:spPr>
      </p:pic>
    </p:spTree>
    <p:custDataLst>
      <p:tags r:id="rId1"/>
    </p:custDataLst>
    <p:extLst>
      <p:ext uri="{BB962C8B-B14F-4D97-AF65-F5344CB8AC3E}">
        <p14:creationId xmlns:p14="http://schemas.microsoft.com/office/powerpoint/2010/main" val="341997152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2">
            <a:extLst>
              <a:ext uri="{FF2B5EF4-FFF2-40B4-BE49-F238E27FC236}">
                <a16:creationId xmlns:a16="http://schemas.microsoft.com/office/drawing/2014/main" id="{B24CB714-1818-4BFA-A239-FDF7876B1A42}"/>
              </a:ext>
            </a:extLst>
          </p:cNvPr>
          <p:cNvSpPr txBox="1">
            <a:spLocks/>
          </p:cNvSpPr>
          <p:nvPr/>
        </p:nvSpPr>
        <p:spPr>
          <a:xfrm>
            <a:off x="1769245" y="-527913"/>
            <a:ext cx="8653509" cy="1198961"/>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en-US" sz="3400" dirty="0">
                <a:solidFill>
                  <a:schemeClr val="tx1"/>
                </a:solidFill>
                <a:latin typeface="+mj-lt"/>
              </a:rPr>
              <a:t>Appendix: Life Beyond DICE - </a:t>
            </a:r>
            <a:r>
              <a:rPr lang="en-US" sz="3400" dirty="0">
                <a:solidFill>
                  <a:schemeClr val="tx1"/>
                </a:solidFill>
                <a:latin typeface="+mj-lt"/>
                <a:hlinkClick r:id="rId4"/>
              </a:rPr>
              <a:t>Rennert et al. (2022)</a:t>
            </a:r>
            <a:endParaRPr lang="en-US" sz="3400" dirty="0">
              <a:solidFill>
                <a:schemeClr val="tx1"/>
              </a:solidFill>
              <a:latin typeface="+mj-lt"/>
            </a:endParaRPr>
          </a:p>
        </p:txBody>
      </p:sp>
      <p:sp>
        <p:nvSpPr>
          <p:cNvPr id="16" name="TextBox 15">
            <a:extLst>
              <a:ext uri="{FF2B5EF4-FFF2-40B4-BE49-F238E27FC236}">
                <a16:creationId xmlns:a16="http://schemas.microsoft.com/office/drawing/2014/main" id="{9118E642-7067-4A95-B4D4-568F719FA3ED}"/>
              </a:ext>
            </a:extLst>
          </p:cNvPr>
          <p:cNvSpPr txBox="1"/>
          <p:nvPr/>
        </p:nvSpPr>
        <p:spPr>
          <a:xfrm>
            <a:off x="3270332" y="1260842"/>
            <a:ext cx="7636566" cy="369332"/>
          </a:xfrm>
          <a:prstGeom prst="rect">
            <a:avLst/>
          </a:prstGeom>
          <a:noFill/>
        </p:spPr>
        <p:txBody>
          <a:bodyPr wrap="square" lIns="0" tIns="0" rIns="0" bIns="0" rtlCol="0">
            <a:spAutoFit/>
          </a:bodyPr>
          <a:lstStyle/>
          <a:p>
            <a:r>
              <a:rPr lang="en-US" sz="2400" dirty="0">
                <a:latin typeface="+mj-lt"/>
              </a:rPr>
              <a:t>Reduced complexity climate systems model – FaIR1.6</a:t>
            </a:r>
          </a:p>
        </p:txBody>
      </p:sp>
      <p:pic>
        <p:nvPicPr>
          <p:cNvPr id="9" name="Picture 8">
            <a:extLst>
              <a:ext uri="{FF2B5EF4-FFF2-40B4-BE49-F238E27FC236}">
                <a16:creationId xmlns:a16="http://schemas.microsoft.com/office/drawing/2014/main" id="{402B6055-12DA-43B9-B55D-87E141508FCC}"/>
              </a:ext>
            </a:extLst>
          </p:cNvPr>
          <p:cNvPicPr>
            <a:picLocks noChangeAspect="1"/>
          </p:cNvPicPr>
          <p:nvPr/>
        </p:nvPicPr>
        <p:blipFill rotWithShape="1">
          <a:blip r:embed="rId5"/>
          <a:srcRect l="21312" t="48265" r="63495" b="32265"/>
          <a:stretch/>
        </p:blipFill>
        <p:spPr>
          <a:xfrm>
            <a:off x="939327" y="923704"/>
            <a:ext cx="1659835" cy="1043609"/>
          </a:xfrm>
          <a:prstGeom prst="rect">
            <a:avLst/>
          </a:prstGeom>
        </p:spPr>
      </p:pic>
      <p:pic>
        <p:nvPicPr>
          <p:cNvPr id="12" name="Graphic 11">
            <a:extLst>
              <a:ext uri="{FF2B5EF4-FFF2-40B4-BE49-F238E27FC236}">
                <a16:creationId xmlns:a16="http://schemas.microsoft.com/office/drawing/2014/main" id="{C13E256F-0121-4C9D-B5EC-59DC1F9BAEB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45773" y="2219969"/>
            <a:ext cx="6249119" cy="4166079"/>
          </a:xfrm>
          <a:prstGeom prst="rect">
            <a:avLst/>
          </a:prstGeom>
        </p:spPr>
      </p:pic>
      <p:pic>
        <p:nvPicPr>
          <p:cNvPr id="14" name="Graphic 13">
            <a:extLst>
              <a:ext uri="{FF2B5EF4-FFF2-40B4-BE49-F238E27FC236}">
                <a16:creationId xmlns:a16="http://schemas.microsoft.com/office/drawing/2014/main" id="{A855970C-F84D-4F36-8C62-C0657B57D31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175513" y="2377423"/>
            <a:ext cx="6016487" cy="4010992"/>
          </a:xfrm>
          <a:prstGeom prst="rect">
            <a:avLst/>
          </a:prstGeom>
        </p:spPr>
      </p:pic>
    </p:spTree>
    <p:custDataLst>
      <p:tags r:id="rId1"/>
    </p:custDataLst>
    <p:extLst>
      <p:ext uri="{BB962C8B-B14F-4D97-AF65-F5344CB8AC3E}">
        <p14:creationId xmlns:p14="http://schemas.microsoft.com/office/powerpoint/2010/main" val="153696197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2">
            <a:extLst>
              <a:ext uri="{FF2B5EF4-FFF2-40B4-BE49-F238E27FC236}">
                <a16:creationId xmlns:a16="http://schemas.microsoft.com/office/drawing/2014/main" id="{B24CB714-1818-4BFA-A239-FDF7876B1A42}"/>
              </a:ext>
            </a:extLst>
          </p:cNvPr>
          <p:cNvSpPr txBox="1">
            <a:spLocks/>
          </p:cNvSpPr>
          <p:nvPr/>
        </p:nvSpPr>
        <p:spPr>
          <a:xfrm>
            <a:off x="1769245" y="-527913"/>
            <a:ext cx="8653509" cy="1198961"/>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en-US" sz="3400" dirty="0">
                <a:solidFill>
                  <a:schemeClr val="tx1"/>
                </a:solidFill>
                <a:latin typeface="+mj-lt"/>
              </a:rPr>
              <a:t>Appendix: Life Beyond DICE - </a:t>
            </a:r>
            <a:r>
              <a:rPr lang="en-US" sz="3400" dirty="0">
                <a:solidFill>
                  <a:schemeClr val="tx1"/>
                </a:solidFill>
                <a:latin typeface="+mj-lt"/>
                <a:hlinkClick r:id="rId4"/>
              </a:rPr>
              <a:t>Rennert et al. (2022)</a:t>
            </a:r>
            <a:endParaRPr lang="en-US" sz="3400" dirty="0">
              <a:solidFill>
                <a:schemeClr val="tx1"/>
              </a:solidFill>
              <a:latin typeface="+mj-lt"/>
            </a:endParaRPr>
          </a:p>
        </p:txBody>
      </p:sp>
      <p:sp>
        <p:nvSpPr>
          <p:cNvPr id="16" name="TextBox 15">
            <a:extLst>
              <a:ext uri="{FF2B5EF4-FFF2-40B4-BE49-F238E27FC236}">
                <a16:creationId xmlns:a16="http://schemas.microsoft.com/office/drawing/2014/main" id="{9118E642-7067-4A95-B4D4-568F719FA3ED}"/>
              </a:ext>
            </a:extLst>
          </p:cNvPr>
          <p:cNvSpPr txBox="1"/>
          <p:nvPr/>
        </p:nvSpPr>
        <p:spPr>
          <a:xfrm>
            <a:off x="3236844" y="1302021"/>
            <a:ext cx="7855226" cy="369332"/>
          </a:xfrm>
          <a:prstGeom prst="rect">
            <a:avLst/>
          </a:prstGeom>
          <a:noFill/>
        </p:spPr>
        <p:txBody>
          <a:bodyPr wrap="square" lIns="0" tIns="0" rIns="0" bIns="0" rtlCol="0">
            <a:spAutoFit/>
          </a:bodyPr>
          <a:lstStyle/>
          <a:p>
            <a:r>
              <a:rPr lang="en-US" sz="2400" dirty="0">
                <a:latin typeface="+mj-lt"/>
              </a:rPr>
              <a:t>Four-sector damage function at the country-level (184 regions)</a:t>
            </a:r>
          </a:p>
        </p:txBody>
      </p:sp>
      <p:pic>
        <p:nvPicPr>
          <p:cNvPr id="5" name="Picture 4">
            <a:extLst>
              <a:ext uri="{FF2B5EF4-FFF2-40B4-BE49-F238E27FC236}">
                <a16:creationId xmlns:a16="http://schemas.microsoft.com/office/drawing/2014/main" id="{2FA4DD03-C1BF-457D-A7A7-0454593CE650}"/>
              </a:ext>
            </a:extLst>
          </p:cNvPr>
          <p:cNvPicPr>
            <a:picLocks noChangeAspect="1"/>
          </p:cNvPicPr>
          <p:nvPr/>
        </p:nvPicPr>
        <p:blipFill rotWithShape="1">
          <a:blip r:embed="rId5"/>
          <a:srcRect l="39811" t="48636" r="45178" b="32265"/>
          <a:stretch/>
        </p:blipFill>
        <p:spPr>
          <a:xfrm>
            <a:off x="949266" y="974821"/>
            <a:ext cx="1639957" cy="1023733"/>
          </a:xfrm>
          <a:prstGeom prst="rect">
            <a:avLst/>
          </a:prstGeom>
        </p:spPr>
      </p:pic>
      <p:pic>
        <p:nvPicPr>
          <p:cNvPr id="3" name="Graphic 2">
            <a:extLst>
              <a:ext uri="{FF2B5EF4-FFF2-40B4-BE49-F238E27FC236}">
                <a16:creationId xmlns:a16="http://schemas.microsoft.com/office/drawing/2014/main" id="{0895585A-5CD9-43A2-9BD9-C92ACD655AE4}"/>
              </a:ext>
            </a:extLst>
          </p:cNvPr>
          <p:cNvPicPr>
            <a:picLocks noChangeAspect="1"/>
          </p:cNvPicPr>
          <p:nvPr/>
        </p:nvPicPr>
        <p:blipFill rotWithShape="1">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b="45956"/>
          <a:stretch/>
        </p:blipFill>
        <p:spPr>
          <a:xfrm>
            <a:off x="158365" y="2773018"/>
            <a:ext cx="5583716" cy="3017678"/>
          </a:xfrm>
          <a:prstGeom prst="rect">
            <a:avLst/>
          </a:prstGeom>
        </p:spPr>
      </p:pic>
      <p:pic>
        <p:nvPicPr>
          <p:cNvPr id="8" name="Graphic 7">
            <a:extLst>
              <a:ext uri="{FF2B5EF4-FFF2-40B4-BE49-F238E27FC236}">
                <a16:creationId xmlns:a16="http://schemas.microsoft.com/office/drawing/2014/main" id="{F26F835B-27B3-47E9-ACFC-89D2B55C7E70}"/>
              </a:ext>
            </a:extLst>
          </p:cNvPr>
          <p:cNvPicPr>
            <a:picLocks noChangeAspect="1"/>
          </p:cNvPicPr>
          <p:nvPr/>
        </p:nvPicPr>
        <p:blipFill rotWithShape="1">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t="49685"/>
          <a:stretch/>
        </p:blipFill>
        <p:spPr>
          <a:xfrm>
            <a:off x="5742081" y="2760103"/>
            <a:ext cx="6023198" cy="3030591"/>
          </a:xfrm>
          <a:prstGeom prst="rect">
            <a:avLst/>
          </a:prstGeom>
        </p:spPr>
      </p:pic>
    </p:spTree>
    <p:custDataLst>
      <p:tags r:id="rId1"/>
    </p:custDataLst>
    <p:extLst>
      <p:ext uri="{BB962C8B-B14F-4D97-AF65-F5344CB8AC3E}">
        <p14:creationId xmlns:p14="http://schemas.microsoft.com/office/powerpoint/2010/main" val="146146332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2">
            <a:extLst>
              <a:ext uri="{FF2B5EF4-FFF2-40B4-BE49-F238E27FC236}">
                <a16:creationId xmlns:a16="http://schemas.microsoft.com/office/drawing/2014/main" id="{B24CB714-1818-4BFA-A239-FDF7876B1A42}"/>
              </a:ext>
            </a:extLst>
          </p:cNvPr>
          <p:cNvSpPr txBox="1">
            <a:spLocks/>
          </p:cNvSpPr>
          <p:nvPr/>
        </p:nvSpPr>
        <p:spPr>
          <a:xfrm>
            <a:off x="1769245" y="-527913"/>
            <a:ext cx="8653509" cy="1198961"/>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en-US" sz="3400" dirty="0">
                <a:solidFill>
                  <a:schemeClr val="tx1"/>
                </a:solidFill>
                <a:latin typeface="+mj-lt"/>
              </a:rPr>
              <a:t>Appendix: Life Beyond DICE - </a:t>
            </a:r>
            <a:r>
              <a:rPr lang="en-US" sz="3400" dirty="0">
                <a:solidFill>
                  <a:schemeClr val="tx1"/>
                </a:solidFill>
                <a:latin typeface="+mj-lt"/>
                <a:hlinkClick r:id="rId4"/>
              </a:rPr>
              <a:t>Rennert et al. (2022)</a:t>
            </a:r>
            <a:endParaRPr lang="en-US" sz="3400" dirty="0">
              <a:solidFill>
                <a:schemeClr val="tx1"/>
              </a:solidFill>
              <a:latin typeface="+mj-lt"/>
            </a:endParaRPr>
          </a:p>
        </p:txBody>
      </p:sp>
      <p:sp>
        <p:nvSpPr>
          <p:cNvPr id="16" name="TextBox 15">
            <a:extLst>
              <a:ext uri="{FF2B5EF4-FFF2-40B4-BE49-F238E27FC236}">
                <a16:creationId xmlns:a16="http://schemas.microsoft.com/office/drawing/2014/main" id="{9118E642-7067-4A95-B4D4-568F719FA3ED}"/>
              </a:ext>
            </a:extLst>
          </p:cNvPr>
          <p:cNvSpPr txBox="1"/>
          <p:nvPr/>
        </p:nvSpPr>
        <p:spPr>
          <a:xfrm>
            <a:off x="3634409" y="1303602"/>
            <a:ext cx="7636566" cy="369332"/>
          </a:xfrm>
          <a:prstGeom prst="rect">
            <a:avLst/>
          </a:prstGeom>
          <a:noFill/>
        </p:spPr>
        <p:txBody>
          <a:bodyPr wrap="square" lIns="0" tIns="0" rIns="0" bIns="0" rtlCol="0">
            <a:spAutoFit/>
          </a:bodyPr>
          <a:lstStyle/>
          <a:p>
            <a:r>
              <a:rPr lang="en-US" sz="2400" dirty="0">
                <a:latin typeface="+mj-lt"/>
              </a:rPr>
              <a:t>Dynamic growth-consistent discount rate</a:t>
            </a:r>
          </a:p>
        </p:txBody>
      </p:sp>
      <p:pic>
        <p:nvPicPr>
          <p:cNvPr id="6" name="Picture 5">
            <a:extLst>
              <a:ext uri="{FF2B5EF4-FFF2-40B4-BE49-F238E27FC236}">
                <a16:creationId xmlns:a16="http://schemas.microsoft.com/office/drawing/2014/main" id="{E4045607-6E39-48DE-9ACA-72D9294BF371}"/>
              </a:ext>
            </a:extLst>
          </p:cNvPr>
          <p:cNvPicPr>
            <a:picLocks noChangeAspect="1"/>
          </p:cNvPicPr>
          <p:nvPr/>
        </p:nvPicPr>
        <p:blipFill rotWithShape="1">
          <a:blip r:embed="rId5"/>
          <a:srcRect l="59479" t="48636" r="26361" b="32265"/>
          <a:stretch/>
        </p:blipFill>
        <p:spPr>
          <a:xfrm>
            <a:off x="995727" y="974821"/>
            <a:ext cx="1547035" cy="1023733"/>
          </a:xfrm>
          <a:prstGeom prst="rect">
            <a:avLst/>
          </a:prstGeom>
        </p:spPr>
      </p:pic>
      <p:pic>
        <p:nvPicPr>
          <p:cNvPr id="3" name="Graphic 2">
            <a:extLst>
              <a:ext uri="{FF2B5EF4-FFF2-40B4-BE49-F238E27FC236}">
                <a16:creationId xmlns:a16="http://schemas.microsoft.com/office/drawing/2014/main" id="{94B7130F-92C2-4A45-841D-51EAE09E708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663706" y="1842502"/>
            <a:ext cx="6864586" cy="4576391"/>
          </a:xfrm>
          <a:prstGeom prst="rect">
            <a:avLst/>
          </a:prstGeom>
        </p:spPr>
      </p:pic>
    </p:spTree>
    <p:custDataLst>
      <p:tags r:id="rId1"/>
    </p:custDataLst>
    <p:extLst>
      <p:ext uri="{BB962C8B-B14F-4D97-AF65-F5344CB8AC3E}">
        <p14:creationId xmlns:p14="http://schemas.microsoft.com/office/powerpoint/2010/main" val="25693551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9A8AE995-3761-4E8E-B676-D7F73B916651}"/>
              </a:ext>
            </a:extLst>
          </p:cNvPr>
          <p:cNvSpPr txBox="1"/>
          <p:nvPr/>
        </p:nvSpPr>
        <p:spPr>
          <a:xfrm>
            <a:off x="346958" y="1273030"/>
            <a:ext cx="11498080" cy="461665"/>
          </a:xfrm>
          <a:prstGeom prst="rect">
            <a:avLst/>
          </a:prstGeom>
          <a:noFill/>
          <a:effectLst/>
        </p:spPr>
        <p:txBody>
          <a:bodyPr wrap="square" rtlCol="0">
            <a:spAutoFit/>
          </a:bodyPr>
          <a:lstStyle/>
          <a:p>
            <a:pPr marL="800100" lvl="1" indent="-342900">
              <a:buFont typeface="Arial" panose="020B0604020202020204" pitchFamily="34" charset="0"/>
              <a:buChar char="•"/>
            </a:pPr>
            <a:endParaRPr lang="en-US" sz="2400" dirty="0">
              <a:latin typeface="+mj-lt"/>
              <a:cs typeface="Calibri Light" panose="020F0302020204030204" pitchFamily="34" charset="0"/>
            </a:endParaRPr>
          </a:p>
        </p:txBody>
      </p:sp>
      <p:sp>
        <p:nvSpPr>
          <p:cNvPr id="11" name="Title 2">
            <a:extLst>
              <a:ext uri="{FF2B5EF4-FFF2-40B4-BE49-F238E27FC236}">
                <a16:creationId xmlns:a16="http://schemas.microsoft.com/office/drawing/2014/main" id="{462E9AFE-FCE3-4594-A4DB-141C6B7644D4}"/>
              </a:ext>
            </a:extLst>
          </p:cNvPr>
          <p:cNvSpPr txBox="1">
            <a:spLocks/>
          </p:cNvSpPr>
          <p:nvPr/>
        </p:nvSpPr>
        <p:spPr>
          <a:xfrm>
            <a:off x="1769243" y="56263"/>
            <a:ext cx="8653509" cy="1198961"/>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en-US" sz="4000" dirty="0">
                <a:solidFill>
                  <a:schemeClr val="tx1"/>
                </a:solidFill>
                <a:latin typeface="+mj-lt"/>
              </a:rPr>
              <a:t>How to get to the SCC: a bio-macroeconomic model in 4 modules</a:t>
            </a:r>
          </a:p>
        </p:txBody>
      </p:sp>
      <p:pic>
        <p:nvPicPr>
          <p:cNvPr id="3" name="Picture 2">
            <a:extLst>
              <a:ext uri="{FF2B5EF4-FFF2-40B4-BE49-F238E27FC236}">
                <a16:creationId xmlns:a16="http://schemas.microsoft.com/office/drawing/2014/main" id="{3F27EF66-BAF5-4500-B6FA-AC8DC808F708}"/>
              </a:ext>
            </a:extLst>
          </p:cNvPr>
          <p:cNvPicPr>
            <a:picLocks noChangeAspect="1"/>
          </p:cNvPicPr>
          <p:nvPr/>
        </p:nvPicPr>
        <p:blipFill>
          <a:blip r:embed="rId4"/>
          <a:stretch>
            <a:fillRect/>
          </a:stretch>
        </p:blipFill>
        <p:spPr>
          <a:xfrm>
            <a:off x="779736" y="1255224"/>
            <a:ext cx="10632521" cy="5216445"/>
          </a:xfrm>
          <a:prstGeom prst="rect">
            <a:avLst/>
          </a:prstGeom>
        </p:spPr>
      </p:pic>
      <p:sp>
        <p:nvSpPr>
          <p:cNvPr id="4" name="TextBox 3">
            <a:extLst>
              <a:ext uri="{FF2B5EF4-FFF2-40B4-BE49-F238E27FC236}">
                <a16:creationId xmlns:a16="http://schemas.microsoft.com/office/drawing/2014/main" id="{AAA4B22D-3020-41C8-A03A-A1D9C984B172}"/>
              </a:ext>
            </a:extLst>
          </p:cNvPr>
          <p:cNvSpPr txBox="1"/>
          <p:nvPr/>
        </p:nvSpPr>
        <p:spPr>
          <a:xfrm>
            <a:off x="9664075" y="1503862"/>
            <a:ext cx="1964573" cy="2031325"/>
          </a:xfrm>
          <a:prstGeom prst="rect">
            <a:avLst/>
          </a:prstGeom>
          <a:noFill/>
        </p:spPr>
        <p:txBody>
          <a:bodyPr wrap="square" rtlCol="0">
            <a:spAutoFit/>
          </a:bodyPr>
          <a:lstStyle/>
          <a:p>
            <a:r>
              <a:rPr lang="en-US" dirty="0"/>
              <a:t>This part, the SCC, is the </a:t>
            </a:r>
            <a:r>
              <a:rPr lang="en-US" b="1" dirty="0"/>
              <a:t>difference between the baseline model and the model with an extra ton of carbon dioxide</a:t>
            </a:r>
          </a:p>
        </p:txBody>
      </p:sp>
    </p:spTree>
    <p:custDataLst>
      <p:tags r:id="rId1"/>
    </p:custDataLst>
    <p:extLst>
      <p:ext uri="{BB962C8B-B14F-4D97-AF65-F5344CB8AC3E}">
        <p14:creationId xmlns:p14="http://schemas.microsoft.com/office/powerpoint/2010/main" val="15762417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2">
            <a:extLst>
              <a:ext uri="{FF2B5EF4-FFF2-40B4-BE49-F238E27FC236}">
                <a16:creationId xmlns:a16="http://schemas.microsoft.com/office/drawing/2014/main" id="{B24CB714-1818-4BFA-A239-FDF7876B1A42}"/>
              </a:ext>
            </a:extLst>
          </p:cNvPr>
          <p:cNvSpPr txBox="1">
            <a:spLocks/>
          </p:cNvSpPr>
          <p:nvPr/>
        </p:nvSpPr>
        <p:spPr>
          <a:xfrm>
            <a:off x="1769245" y="-527913"/>
            <a:ext cx="8653509" cy="1198961"/>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en-US" sz="3400" dirty="0">
                <a:solidFill>
                  <a:schemeClr val="tx1"/>
                </a:solidFill>
                <a:latin typeface="+mj-lt"/>
              </a:rPr>
              <a:t>A</a:t>
            </a:r>
          </a:p>
          <a:p>
            <a:pPr algn="ctr"/>
            <a:r>
              <a:rPr lang="en-US" sz="3400" dirty="0">
                <a:solidFill>
                  <a:schemeClr val="tx1"/>
                </a:solidFill>
                <a:latin typeface="+mj-lt"/>
              </a:rPr>
              <a:t>Appendix: Life Beyond DICE - </a:t>
            </a:r>
            <a:r>
              <a:rPr lang="en-US" sz="3400" dirty="0">
                <a:solidFill>
                  <a:schemeClr val="tx1"/>
                </a:solidFill>
                <a:latin typeface="+mj-lt"/>
                <a:hlinkClick r:id="rId4"/>
              </a:rPr>
              <a:t>Rennert et al. (2022)</a:t>
            </a:r>
            <a:endParaRPr lang="en-US" sz="3400" dirty="0">
              <a:solidFill>
                <a:schemeClr val="tx1"/>
              </a:solidFill>
              <a:latin typeface="+mj-lt"/>
            </a:endParaRPr>
          </a:p>
        </p:txBody>
      </p:sp>
      <p:sp>
        <p:nvSpPr>
          <p:cNvPr id="16" name="TextBox 15">
            <a:extLst>
              <a:ext uri="{FF2B5EF4-FFF2-40B4-BE49-F238E27FC236}">
                <a16:creationId xmlns:a16="http://schemas.microsoft.com/office/drawing/2014/main" id="{9118E642-7067-4A95-B4D4-568F719FA3ED}"/>
              </a:ext>
            </a:extLst>
          </p:cNvPr>
          <p:cNvSpPr txBox="1"/>
          <p:nvPr/>
        </p:nvSpPr>
        <p:spPr>
          <a:xfrm>
            <a:off x="3008244" y="1302020"/>
            <a:ext cx="7636566" cy="369332"/>
          </a:xfrm>
          <a:prstGeom prst="rect">
            <a:avLst/>
          </a:prstGeom>
          <a:noFill/>
        </p:spPr>
        <p:txBody>
          <a:bodyPr wrap="square" lIns="0" tIns="0" rIns="0" bIns="0" rtlCol="0">
            <a:spAutoFit/>
          </a:bodyPr>
          <a:lstStyle/>
          <a:p>
            <a:r>
              <a:rPr lang="en-US" sz="2400" dirty="0">
                <a:latin typeface="+mj-lt"/>
              </a:rPr>
              <a:t>A social cost of carbon dioxide that is thrice the USG estimate</a:t>
            </a:r>
          </a:p>
        </p:txBody>
      </p:sp>
      <p:pic>
        <p:nvPicPr>
          <p:cNvPr id="7" name="Picture 6">
            <a:extLst>
              <a:ext uri="{FF2B5EF4-FFF2-40B4-BE49-F238E27FC236}">
                <a16:creationId xmlns:a16="http://schemas.microsoft.com/office/drawing/2014/main" id="{18F0C190-5FB8-400C-AEEB-1CCAB0F5F39D}"/>
              </a:ext>
            </a:extLst>
          </p:cNvPr>
          <p:cNvPicPr>
            <a:picLocks noChangeAspect="1"/>
          </p:cNvPicPr>
          <p:nvPr/>
        </p:nvPicPr>
        <p:blipFill rotWithShape="1">
          <a:blip r:embed="rId5"/>
          <a:srcRect l="85175" t="48636" r="435" b="32265"/>
          <a:stretch/>
        </p:blipFill>
        <p:spPr>
          <a:xfrm>
            <a:off x="1091509" y="974820"/>
            <a:ext cx="1572197" cy="1023733"/>
          </a:xfrm>
          <a:prstGeom prst="rect">
            <a:avLst/>
          </a:prstGeom>
        </p:spPr>
      </p:pic>
      <p:pic>
        <p:nvPicPr>
          <p:cNvPr id="4" name="Picture 3">
            <a:extLst>
              <a:ext uri="{FF2B5EF4-FFF2-40B4-BE49-F238E27FC236}">
                <a16:creationId xmlns:a16="http://schemas.microsoft.com/office/drawing/2014/main" id="{47B6FF71-8FD2-42C1-B712-95CE773542BE}"/>
              </a:ext>
            </a:extLst>
          </p:cNvPr>
          <p:cNvPicPr>
            <a:picLocks noChangeAspect="1"/>
          </p:cNvPicPr>
          <p:nvPr/>
        </p:nvPicPr>
        <p:blipFill>
          <a:blip r:embed="rId6"/>
          <a:stretch>
            <a:fillRect/>
          </a:stretch>
        </p:blipFill>
        <p:spPr>
          <a:xfrm>
            <a:off x="1449455" y="2302324"/>
            <a:ext cx="9293087" cy="3909465"/>
          </a:xfrm>
          <a:prstGeom prst="rect">
            <a:avLst/>
          </a:prstGeom>
        </p:spPr>
      </p:pic>
    </p:spTree>
    <p:custDataLst>
      <p:tags r:id="rId1"/>
    </p:custDataLst>
    <p:extLst>
      <p:ext uri="{BB962C8B-B14F-4D97-AF65-F5344CB8AC3E}">
        <p14:creationId xmlns:p14="http://schemas.microsoft.com/office/powerpoint/2010/main" val="27859135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2">
            <a:extLst>
              <a:ext uri="{FF2B5EF4-FFF2-40B4-BE49-F238E27FC236}">
                <a16:creationId xmlns:a16="http://schemas.microsoft.com/office/drawing/2014/main" id="{462E9AFE-FCE3-4594-A4DB-141C6B7644D4}"/>
              </a:ext>
            </a:extLst>
          </p:cNvPr>
          <p:cNvSpPr txBox="1">
            <a:spLocks/>
          </p:cNvSpPr>
          <p:nvPr/>
        </p:nvSpPr>
        <p:spPr>
          <a:xfrm>
            <a:off x="2483126" y="2230039"/>
            <a:ext cx="7225748" cy="1198961"/>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en-US" sz="4000" dirty="0">
                <a:solidFill>
                  <a:schemeClr val="tx1"/>
                </a:solidFill>
                <a:latin typeface="+mj-lt"/>
              </a:rPr>
              <a:t>Let’s work backwards, step by step…</a:t>
            </a:r>
          </a:p>
        </p:txBody>
      </p:sp>
    </p:spTree>
    <p:custDataLst>
      <p:tags r:id="rId1"/>
    </p:custDataLst>
    <p:extLst>
      <p:ext uri="{BB962C8B-B14F-4D97-AF65-F5344CB8AC3E}">
        <p14:creationId xmlns:p14="http://schemas.microsoft.com/office/powerpoint/2010/main" val="40302775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9A8AE995-3761-4E8E-B676-D7F73B916651}"/>
              </a:ext>
            </a:extLst>
          </p:cNvPr>
          <p:cNvSpPr txBox="1"/>
          <p:nvPr/>
        </p:nvSpPr>
        <p:spPr>
          <a:xfrm>
            <a:off x="346960" y="1867956"/>
            <a:ext cx="11498080" cy="3046988"/>
          </a:xfrm>
          <a:prstGeom prst="rect">
            <a:avLst/>
          </a:prstGeom>
          <a:noFill/>
          <a:effectLst/>
        </p:spPr>
        <p:txBody>
          <a:bodyPr wrap="square" rtlCol="0">
            <a:spAutoFit/>
          </a:bodyPr>
          <a:lstStyle/>
          <a:p>
            <a:pPr lvl="1"/>
            <a:r>
              <a:rPr lang="en-US" sz="2400" dirty="0">
                <a:latin typeface="+mj-lt"/>
                <a:cs typeface="Calibri Light" panose="020F0302020204030204" pitchFamily="34" charset="0"/>
              </a:rPr>
              <a:t>In thinking about climate change, we know that many of the effects will occur in the long run.</a:t>
            </a:r>
          </a:p>
          <a:p>
            <a:pPr lvl="1"/>
            <a:endParaRPr lang="en-US" sz="2400" dirty="0">
              <a:latin typeface="+mj-lt"/>
              <a:cs typeface="Calibri Light" panose="020F0302020204030204" pitchFamily="34" charset="0"/>
            </a:endParaRPr>
          </a:p>
          <a:p>
            <a:pPr lvl="1"/>
            <a:r>
              <a:rPr lang="en-US" sz="2400" dirty="0">
                <a:latin typeface="+mj-lt"/>
                <a:cs typeface="Calibri Light" panose="020F0302020204030204" pitchFamily="34" charset="0"/>
              </a:rPr>
              <a:t>A key question is how to compare benefits of mitigating climate effects way down the road (60+ years from now), to costs that we incur today.</a:t>
            </a:r>
          </a:p>
          <a:p>
            <a:pPr lvl="1"/>
            <a:endParaRPr lang="en-US" sz="2400" dirty="0">
              <a:latin typeface="+mj-lt"/>
              <a:cs typeface="Calibri Light" panose="020F0302020204030204" pitchFamily="34" charset="0"/>
            </a:endParaRPr>
          </a:p>
          <a:p>
            <a:pPr lvl="1"/>
            <a:r>
              <a:rPr lang="en-US" sz="2400" dirty="0">
                <a:latin typeface="+mj-lt"/>
                <a:cs typeface="Calibri Light" panose="020F0302020204030204" pitchFamily="34" charset="0"/>
              </a:rPr>
              <a:t>Economists (and our finance/policy peers) generally use a </a:t>
            </a:r>
            <a:r>
              <a:rPr lang="en-US" sz="2400" b="1" dirty="0">
                <a:latin typeface="+mj-lt"/>
                <a:cs typeface="Calibri Light" panose="020F0302020204030204" pitchFamily="34" charset="0"/>
              </a:rPr>
              <a:t>discount rate</a:t>
            </a:r>
            <a:r>
              <a:rPr lang="en-US" sz="2400" dirty="0">
                <a:latin typeface="+mj-lt"/>
                <a:cs typeface="Calibri Light" panose="020F0302020204030204" pitchFamily="34" charset="0"/>
              </a:rPr>
              <a:t>: a value that tells us how much future dollars are worth in today’s terms.</a:t>
            </a:r>
          </a:p>
        </p:txBody>
      </p:sp>
      <p:sp>
        <p:nvSpPr>
          <p:cNvPr id="11" name="Title 2">
            <a:extLst>
              <a:ext uri="{FF2B5EF4-FFF2-40B4-BE49-F238E27FC236}">
                <a16:creationId xmlns:a16="http://schemas.microsoft.com/office/drawing/2014/main" id="{462E9AFE-FCE3-4594-A4DB-141C6B7644D4}"/>
              </a:ext>
            </a:extLst>
          </p:cNvPr>
          <p:cNvSpPr txBox="1">
            <a:spLocks/>
          </p:cNvSpPr>
          <p:nvPr/>
        </p:nvSpPr>
        <p:spPr>
          <a:xfrm>
            <a:off x="2483126" y="-199424"/>
            <a:ext cx="7225748" cy="1198961"/>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en-US" sz="4000" dirty="0">
                <a:solidFill>
                  <a:schemeClr val="tx1"/>
                </a:solidFill>
                <a:latin typeface="+mj-lt"/>
              </a:rPr>
              <a:t>Discounting</a:t>
            </a:r>
          </a:p>
        </p:txBody>
      </p:sp>
      <p:pic>
        <p:nvPicPr>
          <p:cNvPr id="3" name="Picture 2">
            <a:extLst>
              <a:ext uri="{FF2B5EF4-FFF2-40B4-BE49-F238E27FC236}">
                <a16:creationId xmlns:a16="http://schemas.microsoft.com/office/drawing/2014/main" id="{05007922-2EC1-FAAF-9735-90673F00C896}"/>
              </a:ext>
            </a:extLst>
          </p:cNvPr>
          <p:cNvPicPr>
            <a:picLocks noChangeAspect="1"/>
          </p:cNvPicPr>
          <p:nvPr/>
        </p:nvPicPr>
        <p:blipFill>
          <a:blip r:embed="rId4"/>
          <a:stretch>
            <a:fillRect/>
          </a:stretch>
        </p:blipFill>
        <p:spPr>
          <a:xfrm>
            <a:off x="9708874" y="400056"/>
            <a:ext cx="1895740" cy="1219370"/>
          </a:xfrm>
          <a:prstGeom prst="rect">
            <a:avLst/>
          </a:prstGeom>
        </p:spPr>
      </p:pic>
    </p:spTree>
    <p:custDataLst>
      <p:tags r:id="rId1"/>
    </p:custDataLst>
    <p:extLst>
      <p:ext uri="{BB962C8B-B14F-4D97-AF65-F5344CB8AC3E}">
        <p14:creationId xmlns:p14="http://schemas.microsoft.com/office/powerpoint/2010/main" val="6869477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9A8AE995-3761-4E8E-B676-D7F73B916651}"/>
                  </a:ext>
                </a:extLst>
              </p:cNvPr>
              <p:cNvSpPr txBox="1"/>
              <p:nvPr/>
            </p:nvSpPr>
            <p:spPr>
              <a:xfrm>
                <a:off x="346960" y="1867956"/>
                <a:ext cx="11498080" cy="4531240"/>
              </a:xfrm>
              <a:prstGeom prst="rect">
                <a:avLst/>
              </a:prstGeom>
              <a:noFill/>
              <a:effectLst/>
            </p:spPr>
            <p:txBody>
              <a:bodyPr wrap="square" rtlCol="0">
                <a:spAutoFit/>
              </a:bodyPr>
              <a:lstStyle/>
              <a:p>
                <a:pPr lvl="1"/>
                <a:r>
                  <a:rPr lang="en-US" sz="2200" dirty="0">
                    <a:latin typeface="+mj-lt"/>
                    <a:cs typeface="Calibri Light" panose="020F0302020204030204" pitchFamily="34" charset="0"/>
                  </a:rPr>
                  <a:t>Discounting results in us placing less value on costs and benefits that accrue in the future</a:t>
                </a:r>
              </a:p>
              <a:p>
                <a:pPr lvl="1"/>
                <a:endParaRPr lang="en-US" sz="2200" dirty="0">
                  <a:latin typeface="+mj-lt"/>
                  <a:cs typeface="Calibri Light" panose="020F0302020204030204" pitchFamily="34" charset="0"/>
                </a:endParaRPr>
              </a:p>
              <a:p>
                <a:pPr lvl="1"/>
                <a:r>
                  <a:rPr lang="en-US" sz="2200" dirty="0">
                    <a:latin typeface="+mj-lt"/>
                    <a:cs typeface="Calibri Light" panose="020F0302020204030204" pitchFamily="34" charset="0"/>
                  </a:rPr>
                  <a:t>At an annual discount rate of </a:t>
                </a:r>
                <a:r>
                  <a:rPr lang="en-US" sz="2200" i="1" dirty="0">
                    <a:latin typeface="+mj-lt"/>
                    <a:cs typeface="Calibri Light" panose="020F0302020204030204" pitchFamily="34" charset="0"/>
                  </a:rPr>
                  <a:t>r</a:t>
                </a:r>
                <a:r>
                  <a:rPr lang="en-US" sz="2200" dirty="0">
                    <a:latin typeface="+mj-lt"/>
                    <a:cs typeface="Calibri Light" panose="020F0302020204030204" pitchFamily="34" charset="0"/>
                  </a:rPr>
                  <a:t>, a dollar today is worth </a:t>
                </a:r>
                <a:r>
                  <a:rPr lang="en-US" sz="2200" i="1" dirty="0">
                    <a:latin typeface="+mj-lt"/>
                    <a:cs typeface="Calibri Light" panose="020F0302020204030204" pitchFamily="34" charset="0"/>
                  </a:rPr>
                  <a:t>(1+r)</a:t>
                </a:r>
                <a:r>
                  <a:rPr lang="en-US" sz="2200" dirty="0">
                    <a:latin typeface="+mj-lt"/>
                    <a:cs typeface="Calibri Light" panose="020F0302020204030204" pitchFamily="34" charset="0"/>
                  </a:rPr>
                  <a:t> dollars one year from now.</a:t>
                </a:r>
              </a:p>
              <a:p>
                <a:pPr lvl="1"/>
                <a:endParaRPr lang="en-US" sz="2200" dirty="0">
                  <a:latin typeface="+mj-lt"/>
                  <a:cs typeface="Calibri Light" panose="020F0302020204030204" pitchFamily="34" charset="0"/>
                </a:endParaRPr>
              </a:p>
              <a:p>
                <a:pPr lvl="1"/>
                <a:r>
                  <a:rPr lang="en-US" sz="2200" dirty="0">
                    <a:latin typeface="+mj-lt"/>
                    <a:cs typeface="Calibri Light" panose="020F0302020204030204" pitchFamily="34" charset="0"/>
                  </a:rPr>
                  <a:t>Conversely, a dollar 1 year from now is worth </a:t>
                </a:r>
                <a14:m>
                  <m:oMath xmlns:m="http://schemas.openxmlformats.org/officeDocument/2006/math">
                    <m:r>
                      <a:rPr lang="en-US" sz="2200" i="1" smtClean="0">
                        <a:latin typeface="Cambria Math" panose="02040503050406030204" pitchFamily="18" charset="0"/>
                        <a:ea typeface="Cambria Math" panose="02040503050406030204" pitchFamily="18" charset="0"/>
                        <a:cs typeface="Calibri Light" panose="020F0302020204030204" pitchFamily="34" charset="0"/>
                      </a:rPr>
                      <m:t>𝛽</m:t>
                    </m:r>
                    <m:r>
                      <a:rPr lang="en-US" sz="2200" b="0" i="1" smtClean="0">
                        <a:latin typeface="Cambria Math" panose="02040503050406030204" pitchFamily="18" charset="0"/>
                        <a:ea typeface="Cambria Math" panose="02040503050406030204" pitchFamily="18" charset="0"/>
                        <a:cs typeface="Calibri Light" panose="020F0302020204030204" pitchFamily="34" charset="0"/>
                      </a:rPr>
                      <m:t>=</m:t>
                    </m:r>
                    <m:f>
                      <m:fPr>
                        <m:ctrlPr>
                          <a:rPr lang="en-US" sz="2200" b="0" i="1" smtClean="0">
                            <a:latin typeface="Cambria Math" panose="02040503050406030204" pitchFamily="18" charset="0"/>
                            <a:ea typeface="Cambria Math" panose="02040503050406030204" pitchFamily="18" charset="0"/>
                            <a:cs typeface="Calibri Light" panose="020F0302020204030204" pitchFamily="34" charset="0"/>
                          </a:rPr>
                        </m:ctrlPr>
                      </m:fPr>
                      <m:num>
                        <m:r>
                          <a:rPr lang="en-US" sz="2200" b="0" i="1" smtClean="0">
                            <a:latin typeface="Cambria Math" panose="02040503050406030204" pitchFamily="18" charset="0"/>
                            <a:ea typeface="Cambria Math" panose="02040503050406030204" pitchFamily="18" charset="0"/>
                            <a:cs typeface="Calibri Light" panose="020F0302020204030204" pitchFamily="34" charset="0"/>
                          </a:rPr>
                          <m:t>1</m:t>
                        </m:r>
                      </m:num>
                      <m:den>
                        <m:r>
                          <a:rPr lang="en-US" sz="2200" b="0" i="1" smtClean="0">
                            <a:latin typeface="Cambria Math" panose="02040503050406030204" pitchFamily="18" charset="0"/>
                            <a:ea typeface="Cambria Math" panose="02040503050406030204" pitchFamily="18" charset="0"/>
                            <a:cs typeface="Calibri Light" panose="020F0302020204030204" pitchFamily="34" charset="0"/>
                          </a:rPr>
                          <m:t>1+</m:t>
                        </m:r>
                        <m:r>
                          <a:rPr lang="en-US" sz="2200" b="0" i="1" smtClean="0">
                            <a:latin typeface="Cambria Math" panose="02040503050406030204" pitchFamily="18" charset="0"/>
                            <a:ea typeface="Cambria Math" panose="02040503050406030204" pitchFamily="18" charset="0"/>
                            <a:cs typeface="Calibri Light" panose="020F0302020204030204" pitchFamily="34" charset="0"/>
                          </a:rPr>
                          <m:t>𝑟</m:t>
                        </m:r>
                      </m:den>
                    </m:f>
                  </m:oMath>
                </a14:m>
                <a:r>
                  <a:rPr lang="en-US" sz="2200" dirty="0">
                    <a:latin typeface="+mj-lt"/>
                    <a:cs typeface="Calibri Light" panose="020F0302020204030204" pitchFamily="34" charset="0"/>
                  </a:rPr>
                  <a:t>  dollars today. This is known as a </a:t>
                </a:r>
                <a:r>
                  <a:rPr lang="en-US" sz="2200" b="1" dirty="0">
                    <a:latin typeface="+mj-lt"/>
                    <a:cs typeface="Calibri Light" panose="020F0302020204030204" pitchFamily="34" charset="0"/>
                  </a:rPr>
                  <a:t>discount factor</a:t>
                </a:r>
                <a:r>
                  <a:rPr lang="en-US" sz="2200" dirty="0">
                    <a:latin typeface="+mj-lt"/>
                    <a:cs typeface="Calibri Light" panose="020F0302020204030204" pitchFamily="34" charset="0"/>
                  </a:rPr>
                  <a:t>.</a:t>
                </a:r>
              </a:p>
              <a:p>
                <a:pPr lvl="1"/>
                <a:endParaRPr lang="en-US" sz="2200" dirty="0">
                  <a:latin typeface="+mj-lt"/>
                  <a:cs typeface="Calibri Light" panose="020F0302020204030204" pitchFamily="34" charset="0"/>
                </a:endParaRPr>
              </a:p>
              <a:p>
                <a:pPr lvl="1"/>
                <a:r>
                  <a:rPr lang="en-US" sz="2200" dirty="0">
                    <a:latin typeface="+mj-lt"/>
                    <a:cs typeface="Calibri Light" panose="020F0302020204030204" pitchFamily="34" charset="0"/>
                  </a:rPr>
                  <a:t>For a fixed discount rate, a dollar 100 years from now is worth </a:t>
                </a:r>
                <a14:m>
                  <m:oMath xmlns:m="http://schemas.openxmlformats.org/officeDocument/2006/math">
                    <m:sSub>
                      <m:sSubPr>
                        <m:ctrlPr>
                          <a:rPr lang="en-US" sz="2200" i="1" smtClean="0">
                            <a:latin typeface="Cambria Math" panose="02040503050406030204" pitchFamily="18" charset="0"/>
                            <a:ea typeface="Cambria Math" panose="02040503050406030204" pitchFamily="18" charset="0"/>
                            <a:cs typeface="Calibri Light" panose="020F0302020204030204" pitchFamily="34" charset="0"/>
                          </a:rPr>
                        </m:ctrlPr>
                      </m:sSubPr>
                      <m:e>
                        <m:r>
                          <a:rPr lang="en-US" sz="2200" i="1">
                            <a:latin typeface="Cambria Math" panose="02040503050406030204" pitchFamily="18" charset="0"/>
                            <a:ea typeface="Cambria Math" panose="02040503050406030204" pitchFamily="18" charset="0"/>
                            <a:cs typeface="Calibri Light" panose="020F0302020204030204" pitchFamily="34" charset="0"/>
                          </a:rPr>
                          <m:t>𝛽</m:t>
                        </m:r>
                      </m:e>
                      <m:sub>
                        <m:r>
                          <a:rPr lang="en-US" sz="2200" b="0" i="1" smtClean="0">
                            <a:latin typeface="Cambria Math" panose="02040503050406030204" pitchFamily="18" charset="0"/>
                            <a:ea typeface="Cambria Math" panose="02040503050406030204" pitchFamily="18" charset="0"/>
                            <a:cs typeface="Calibri Light" panose="020F0302020204030204" pitchFamily="34" charset="0"/>
                          </a:rPr>
                          <m:t>100</m:t>
                        </m:r>
                      </m:sub>
                    </m:sSub>
                    <m:r>
                      <a:rPr lang="en-US" sz="2200" b="0" i="1" smtClean="0">
                        <a:latin typeface="Cambria Math" panose="02040503050406030204" pitchFamily="18" charset="0"/>
                        <a:ea typeface="Cambria Math" panose="02040503050406030204" pitchFamily="18" charset="0"/>
                        <a:cs typeface="Calibri Light" panose="020F0302020204030204" pitchFamily="34" charset="0"/>
                      </a:rPr>
                      <m:t>=</m:t>
                    </m:r>
                    <m:sSup>
                      <m:sSupPr>
                        <m:ctrlPr>
                          <a:rPr lang="en-US" sz="2200" b="0" i="1" smtClean="0">
                            <a:latin typeface="Cambria Math" panose="02040503050406030204" pitchFamily="18" charset="0"/>
                            <a:ea typeface="Cambria Math" panose="02040503050406030204" pitchFamily="18" charset="0"/>
                            <a:cs typeface="Calibri Light" panose="020F0302020204030204" pitchFamily="34" charset="0"/>
                          </a:rPr>
                        </m:ctrlPr>
                      </m:sSupPr>
                      <m:e>
                        <m:d>
                          <m:dPr>
                            <m:ctrlPr>
                              <a:rPr lang="en-US" sz="2200" i="1">
                                <a:latin typeface="Cambria Math" panose="02040503050406030204" pitchFamily="18" charset="0"/>
                                <a:ea typeface="Cambria Math" panose="02040503050406030204" pitchFamily="18" charset="0"/>
                                <a:cs typeface="Calibri Light" panose="020F0302020204030204" pitchFamily="34" charset="0"/>
                              </a:rPr>
                            </m:ctrlPr>
                          </m:dPr>
                          <m:e>
                            <m:f>
                              <m:fPr>
                                <m:ctrlPr>
                                  <a:rPr lang="en-US" sz="2200" i="1">
                                    <a:latin typeface="Cambria Math" panose="02040503050406030204" pitchFamily="18" charset="0"/>
                                    <a:ea typeface="Cambria Math" panose="02040503050406030204" pitchFamily="18" charset="0"/>
                                    <a:cs typeface="Calibri Light" panose="020F0302020204030204" pitchFamily="34" charset="0"/>
                                  </a:rPr>
                                </m:ctrlPr>
                              </m:fPr>
                              <m:num>
                                <m:r>
                                  <a:rPr lang="en-US" sz="2200" i="1">
                                    <a:latin typeface="Cambria Math" panose="02040503050406030204" pitchFamily="18" charset="0"/>
                                    <a:ea typeface="Cambria Math" panose="02040503050406030204" pitchFamily="18" charset="0"/>
                                    <a:cs typeface="Calibri Light" panose="020F0302020204030204" pitchFamily="34" charset="0"/>
                                  </a:rPr>
                                  <m:t>1</m:t>
                                </m:r>
                              </m:num>
                              <m:den>
                                <m:r>
                                  <a:rPr lang="en-US" sz="2200" i="1">
                                    <a:latin typeface="Cambria Math" panose="02040503050406030204" pitchFamily="18" charset="0"/>
                                    <a:ea typeface="Cambria Math" panose="02040503050406030204" pitchFamily="18" charset="0"/>
                                    <a:cs typeface="Calibri Light" panose="020F0302020204030204" pitchFamily="34" charset="0"/>
                                  </a:rPr>
                                  <m:t>1+</m:t>
                                </m:r>
                                <m:r>
                                  <a:rPr lang="en-US" sz="2200" i="1">
                                    <a:latin typeface="Cambria Math" panose="02040503050406030204" pitchFamily="18" charset="0"/>
                                    <a:ea typeface="Cambria Math" panose="02040503050406030204" pitchFamily="18" charset="0"/>
                                    <a:cs typeface="Calibri Light" panose="020F0302020204030204" pitchFamily="34" charset="0"/>
                                  </a:rPr>
                                  <m:t>𝑟</m:t>
                                </m:r>
                              </m:den>
                            </m:f>
                          </m:e>
                        </m:d>
                      </m:e>
                      <m:sup>
                        <m:r>
                          <a:rPr lang="en-US" sz="2200" b="0" i="1" smtClean="0">
                            <a:latin typeface="Cambria Math" panose="02040503050406030204" pitchFamily="18" charset="0"/>
                            <a:ea typeface="Cambria Math" panose="02040503050406030204" pitchFamily="18" charset="0"/>
                            <a:cs typeface="Calibri Light" panose="020F0302020204030204" pitchFamily="34" charset="0"/>
                          </a:rPr>
                          <m:t>100</m:t>
                        </m:r>
                      </m:sup>
                    </m:sSup>
                  </m:oMath>
                </a14:m>
                <a:r>
                  <a:rPr lang="en-US" sz="2200" dirty="0">
                    <a:latin typeface="+mj-lt"/>
                    <a:cs typeface="Calibri Light" panose="020F0302020204030204" pitchFamily="34" charset="0"/>
                  </a:rPr>
                  <a:t>.</a:t>
                </a:r>
              </a:p>
              <a:p>
                <a:pPr lvl="1"/>
                <a:endParaRPr lang="en-US" sz="2200" dirty="0">
                  <a:latin typeface="+mj-lt"/>
                  <a:cs typeface="Calibri Light" panose="020F0302020204030204" pitchFamily="34" charset="0"/>
                </a:endParaRPr>
              </a:p>
              <a:p>
                <a:pPr lvl="1"/>
                <a:r>
                  <a:rPr lang="en-US" sz="2200" dirty="0">
                    <a:latin typeface="+mj-lt"/>
                    <a:cs typeface="Calibri Light" panose="020F0302020204030204" pitchFamily="34" charset="0"/>
                  </a:rPr>
                  <a:t>As we’ll discuss more during Dr. Austin’s lectures on BCA, the </a:t>
                </a:r>
                <a:r>
                  <a:rPr lang="en-US" sz="2200" i="1" dirty="0">
                    <a:latin typeface="+mj-lt"/>
                    <a:cs typeface="Calibri Light" panose="020F0302020204030204" pitchFamily="34" charset="0"/>
                  </a:rPr>
                  <a:t>timing</a:t>
                </a:r>
                <a:r>
                  <a:rPr lang="en-US" sz="2200" dirty="0">
                    <a:latin typeface="+mj-lt"/>
                    <a:cs typeface="Calibri Light" panose="020F0302020204030204" pitchFamily="34" charset="0"/>
                  </a:rPr>
                  <a:t> of costs and benefits resulting from potential environmental policies or projects and the </a:t>
                </a:r>
                <a:r>
                  <a:rPr lang="en-US" sz="2200" i="1" dirty="0">
                    <a:latin typeface="+mj-lt"/>
                    <a:cs typeface="Calibri Light" panose="020F0302020204030204" pitchFamily="34" charset="0"/>
                  </a:rPr>
                  <a:t>choice of discount rate </a:t>
                </a:r>
                <a:r>
                  <a:rPr lang="en-US" sz="2200" dirty="0">
                    <a:latin typeface="+mj-lt"/>
                    <a:cs typeface="Calibri Light" panose="020F0302020204030204" pitchFamily="34" charset="0"/>
                  </a:rPr>
                  <a:t>affect the implied </a:t>
                </a:r>
                <a:r>
                  <a:rPr lang="en-US" sz="2200" b="1" dirty="0">
                    <a:latin typeface="+mj-lt"/>
                    <a:cs typeface="Calibri Light" panose="020F0302020204030204" pitchFamily="34" charset="0"/>
                  </a:rPr>
                  <a:t>net present value</a:t>
                </a:r>
                <a:r>
                  <a:rPr lang="en-US" sz="2200" dirty="0">
                    <a:latin typeface="+mj-lt"/>
                    <a:cs typeface="Calibri Light" panose="020F0302020204030204" pitchFamily="34" charset="0"/>
                  </a:rPr>
                  <a:t> of the options.</a:t>
                </a:r>
              </a:p>
            </p:txBody>
          </p:sp>
        </mc:Choice>
        <mc:Fallback>
          <p:sp>
            <p:nvSpPr>
              <p:cNvPr id="9" name="TextBox 8">
                <a:extLst>
                  <a:ext uri="{FF2B5EF4-FFF2-40B4-BE49-F238E27FC236}">
                    <a16:creationId xmlns:a16="http://schemas.microsoft.com/office/drawing/2014/main" id="{9A8AE995-3761-4E8E-B676-D7F73B916651}"/>
                  </a:ext>
                </a:extLst>
              </p:cNvPr>
              <p:cNvSpPr txBox="1">
                <a:spLocks noRot="1" noChangeAspect="1" noMove="1" noResize="1" noEditPoints="1" noAdjustHandles="1" noChangeArrowheads="1" noChangeShapeType="1" noTextEdit="1"/>
              </p:cNvSpPr>
              <p:nvPr/>
            </p:nvSpPr>
            <p:spPr>
              <a:xfrm>
                <a:off x="346960" y="1867956"/>
                <a:ext cx="11498080" cy="4531240"/>
              </a:xfrm>
              <a:prstGeom prst="rect">
                <a:avLst/>
              </a:prstGeom>
              <a:blipFill>
                <a:blip r:embed="rId4"/>
                <a:stretch>
                  <a:fillRect t="-806" r="-106" b="-1747"/>
                </a:stretch>
              </a:blipFill>
              <a:effectLst/>
            </p:spPr>
            <p:txBody>
              <a:bodyPr/>
              <a:lstStyle/>
              <a:p>
                <a:r>
                  <a:rPr lang="en-US">
                    <a:noFill/>
                  </a:rPr>
                  <a:t> </a:t>
                </a:r>
              </a:p>
            </p:txBody>
          </p:sp>
        </mc:Fallback>
      </mc:AlternateContent>
      <p:sp>
        <p:nvSpPr>
          <p:cNvPr id="11" name="Title 2">
            <a:extLst>
              <a:ext uri="{FF2B5EF4-FFF2-40B4-BE49-F238E27FC236}">
                <a16:creationId xmlns:a16="http://schemas.microsoft.com/office/drawing/2014/main" id="{462E9AFE-FCE3-4594-A4DB-141C6B7644D4}"/>
              </a:ext>
            </a:extLst>
          </p:cNvPr>
          <p:cNvSpPr txBox="1">
            <a:spLocks/>
          </p:cNvSpPr>
          <p:nvPr/>
        </p:nvSpPr>
        <p:spPr>
          <a:xfrm>
            <a:off x="2483126" y="-199424"/>
            <a:ext cx="7225748" cy="1198961"/>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en-US" sz="4000" dirty="0">
                <a:solidFill>
                  <a:schemeClr val="tx1"/>
                </a:solidFill>
                <a:latin typeface="+mj-lt"/>
              </a:rPr>
              <a:t>Discounting</a:t>
            </a:r>
          </a:p>
        </p:txBody>
      </p:sp>
      <p:pic>
        <p:nvPicPr>
          <p:cNvPr id="3" name="Picture 2">
            <a:extLst>
              <a:ext uri="{FF2B5EF4-FFF2-40B4-BE49-F238E27FC236}">
                <a16:creationId xmlns:a16="http://schemas.microsoft.com/office/drawing/2014/main" id="{05007922-2EC1-FAAF-9735-90673F00C896}"/>
              </a:ext>
            </a:extLst>
          </p:cNvPr>
          <p:cNvPicPr>
            <a:picLocks noChangeAspect="1"/>
          </p:cNvPicPr>
          <p:nvPr/>
        </p:nvPicPr>
        <p:blipFill>
          <a:blip r:embed="rId5"/>
          <a:stretch>
            <a:fillRect/>
          </a:stretch>
        </p:blipFill>
        <p:spPr>
          <a:xfrm>
            <a:off x="9708874" y="400056"/>
            <a:ext cx="1895740" cy="1219370"/>
          </a:xfrm>
          <a:prstGeom prst="rect">
            <a:avLst/>
          </a:prstGeom>
        </p:spPr>
      </p:pic>
    </p:spTree>
    <p:custDataLst>
      <p:tags r:id="rId1"/>
    </p:custDataLst>
    <p:extLst>
      <p:ext uri="{BB962C8B-B14F-4D97-AF65-F5344CB8AC3E}">
        <p14:creationId xmlns:p14="http://schemas.microsoft.com/office/powerpoint/2010/main" val="30840862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9A8AE995-3761-4E8E-B676-D7F73B916651}"/>
              </a:ext>
            </a:extLst>
          </p:cNvPr>
          <p:cNvSpPr txBox="1"/>
          <p:nvPr/>
        </p:nvSpPr>
        <p:spPr>
          <a:xfrm>
            <a:off x="5834742" y="1959142"/>
            <a:ext cx="6010297" cy="3785652"/>
          </a:xfrm>
          <a:prstGeom prst="rect">
            <a:avLst/>
          </a:prstGeom>
          <a:noFill/>
          <a:effectLst/>
        </p:spPr>
        <p:txBody>
          <a:bodyPr wrap="square" rtlCol="0">
            <a:spAutoFit/>
          </a:bodyPr>
          <a:lstStyle/>
          <a:p>
            <a:pPr lvl="1"/>
            <a:r>
              <a:rPr lang="en-US" sz="2400" dirty="0">
                <a:latin typeface="+mj-lt"/>
                <a:cs typeface="Calibri Light" panose="020F0302020204030204" pitchFamily="34" charset="0"/>
              </a:rPr>
              <a:t>Higher discount rates place less value on future benefits.</a:t>
            </a:r>
          </a:p>
          <a:p>
            <a:pPr lvl="1"/>
            <a:endParaRPr lang="en-US" sz="2400" dirty="0">
              <a:latin typeface="+mj-lt"/>
              <a:cs typeface="Calibri Light" panose="020F0302020204030204" pitchFamily="34" charset="0"/>
            </a:endParaRPr>
          </a:p>
          <a:p>
            <a:pPr lvl="1"/>
            <a:r>
              <a:rPr lang="en-US" sz="2400" dirty="0">
                <a:latin typeface="+mj-lt"/>
                <a:cs typeface="Calibri Light" panose="020F0302020204030204" pitchFamily="34" charset="0"/>
              </a:rPr>
              <a:t>With a discount rate of 10%, $100 received 50 years in the future has basically zero present value.</a:t>
            </a:r>
          </a:p>
          <a:p>
            <a:pPr lvl="1"/>
            <a:endParaRPr lang="en-US" sz="2400" dirty="0">
              <a:latin typeface="+mj-lt"/>
              <a:cs typeface="Calibri Light" panose="020F0302020204030204" pitchFamily="34" charset="0"/>
            </a:endParaRPr>
          </a:p>
          <a:p>
            <a:pPr lvl="1"/>
            <a:r>
              <a:rPr lang="en-US" sz="2400" dirty="0">
                <a:latin typeface="+mj-lt"/>
                <a:cs typeface="Calibri Light" panose="020F0302020204030204" pitchFamily="34" charset="0"/>
              </a:rPr>
              <a:t>Contrast with a discount rate of 1%: $100 received 100 years in the future holds roughly $40 in present value.</a:t>
            </a:r>
          </a:p>
        </p:txBody>
      </p:sp>
      <p:sp>
        <p:nvSpPr>
          <p:cNvPr id="11" name="Title 2">
            <a:extLst>
              <a:ext uri="{FF2B5EF4-FFF2-40B4-BE49-F238E27FC236}">
                <a16:creationId xmlns:a16="http://schemas.microsoft.com/office/drawing/2014/main" id="{462E9AFE-FCE3-4594-A4DB-141C6B7644D4}"/>
              </a:ext>
            </a:extLst>
          </p:cNvPr>
          <p:cNvSpPr txBox="1">
            <a:spLocks/>
          </p:cNvSpPr>
          <p:nvPr/>
        </p:nvSpPr>
        <p:spPr>
          <a:xfrm>
            <a:off x="2483126" y="-199424"/>
            <a:ext cx="7225748" cy="1198961"/>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en-US" sz="4000" dirty="0">
                <a:solidFill>
                  <a:schemeClr val="tx1"/>
                </a:solidFill>
                <a:latin typeface="+mj-lt"/>
              </a:rPr>
              <a:t>Present value of $100</a:t>
            </a:r>
          </a:p>
        </p:txBody>
      </p:sp>
      <p:pic>
        <p:nvPicPr>
          <p:cNvPr id="3" name="Picture 2">
            <a:extLst>
              <a:ext uri="{FF2B5EF4-FFF2-40B4-BE49-F238E27FC236}">
                <a16:creationId xmlns:a16="http://schemas.microsoft.com/office/drawing/2014/main" id="{05007922-2EC1-FAAF-9735-90673F00C896}"/>
              </a:ext>
            </a:extLst>
          </p:cNvPr>
          <p:cNvPicPr>
            <a:picLocks noChangeAspect="1"/>
          </p:cNvPicPr>
          <p:nvPr/>
        </p:nvPicPr>
        <p:blipFill>
          <a:blip r:embed="rId4"/>
          <a:stretch>
            <a:fillRect/>
          </a:stretch>
        </p:blipFill>
        <p:spPr>
          <a:xfrm>
            <a:off x="9708874" y="379647"/>
            <a:ext cx="1895740" cy="1219370"/>
          </a:xfrm>
          <a:prstGeom prst="rect">
            <a:avLst/>
          </a:prstGeom>
        </p:spPr>
      </p:pic>
      <p:pic>
        <p:nvPicPr>
          <p:cNvPr id="4" name="Picture 3">
            <a:extLst>
              <a:ext uri="{FF2B5EF4-FFF2-40B4-BE49-F238E27FC236}">
                <a16:creationId xmlns:a16="http://schemas.microsoft.com/office/drawing/2014/main" id="{A2F7C010-2423-3D71-7E53-CD7955875614}"/>
              </a:ext>
            </a:extLst>
          </p:cNvPr>
          <p:cNvPicPr>
            <a:picLocks noChangeAspect="1"/>
          </p:cNvPicPr>
          <p:nvPr/>
        </p:nvPicPr>
        <p:blipFill>
          <a:blip r:embed="rId5"/>
          <a:stretch>
            <a:fillRect/>
          </a:stretch>
        </p:blipFill>
        <p:spPr>
          <a:xfrm>
            <a:off x="415604" y="1146628"/>
            <a:ext cx="5419138" cy="5141416"/>
          </a:xfrm>
          <a:prstGeom prst="rect">
            <a:avLst/>
          </a:prstGeom>
        </p:spPr>
      </p:pic>
    </p:spTree>
    <p:custDataLst>
      <p:tags r:id="rId1"/>
    </p:custDataLst>
    <p:extLst>
      <p:ext uri="{BB962C8B-B14F-4D97-AF65-F5344CB8AC3E}">
        <p14:creationId xmlns:p14="http://schemas.microsoft.com/office/powerpoint/2010/main" val="18994953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9A8AE995-3761-4E8E-B676-D7F73B916651}"/>
              </a:ext>
            </a:extLst>
          </p:cNvPr>
          <p:cNvSpPr txBox="1"/>
          <p:nvPr/>
        </p:nvSpPr>
        <p:spPr>
          <a:xfrm>
            <a:off x="695995" y="1959428"/>
            <a:ext cx="10800010" cy="3046988"/>
          </a:xfrm>
          <a:prstGeom prst="rect">
            <a:avLst/>
          </a:prstGeom>
          <a:noFill/>
          <a:effectLst/>
        </p:spPr>
        <p:txBody>
          <a:bodyPr wrap="square" rtlCol="0">
            <a:spAutoFit/>
          </a:bodyPr>
          <a:lstStyle/>
          <a:p>
            <a:pPr lvl="1"/>
            <a:r>
              <a:rPr lang="en-US" sz="2400" dirty="0">
                <a:latin typeface="+mj-lt"/>
                <a:cs typeface="Calibri Light" panose="020F0302020204030204" pitchFamily="34" charset="0"/>
              </a:rPr>
              <a:t>$1 billion in climate damages that occurs 200 years from now, when discounted at a </a:t>
            </a:r>
            <a:r>
              <a:rPr lang="en-US" sz="2400" b="1" dirty="0">
                <a:latin typeface="+mj-lt"/>
                <a:cs typeface="Calibri Light" panose="020F0302020204030204" pitchFamily="34" charset="0"/>
              </a:rPr>
              <a:t>2% rate</a:t>
            </a:r>
            <a:r>
              <a:rPr lang="en-US" sz="2400" dirty="0">
                <a:latin typeface="+mj-lt"/>
                <a:cs typeface="Calibri Light" panose="020F0302020204030204" pitchFamily="34" charset="0"/>
              </a:rPr>
              <a:t>, has a present value of roughly </a:t>
            </a:r>
            <a:r>
              <a:rPr lang="en-US" sz="2400" b="1" dirty="0">
                <a:latin typeface="+mj-lt"/>
                <a:cs typeface="Calibri Light" panose="020F0302020204030204" pitchFamily="34" charset="0"/>
              </a:rPr>
              <a:t>$19 million</a:t>
            </a:r>
            <a:r>
              <a:rPr lang="en-US" sz="2400" dirty="0">
                <a:latin typeface="+mj-lt"/>
                <a:cs typeface="Calibri Light" panose="020F0302020204030204" pitchFamily="34" charset="0"/>
              </a:rPr>
              <a:t>.</a:t>
            </a:r>
          </a:p>
          <a:p>
            <a:pPr lvl="1"/>
            <a:endParaRPr lang="en-US" sz="2400" dirty="0">
              <a:latin typeface="+mj-lt"/>
              <a:cs typeface="Calibri Light" panose="020F0302020204030204" pitchFamily="34" charset="0"/>
            </a:endParaRPr>
          </a:p>
          <a:p>
            <a:pPr lvl="1"/>
            <a:r>
              <a:rPr lang="en-US" sz="2400" dirty="0">
                <a:latin typeface="+mj-lt"/>
                <a:cs typeface="Calibri Light" panose="020F0302020204030204" pitchFamily="34" charset="0"/>
              </a:rPr>
              <a:t>$1 billion in climate damages that occurs 200 years from now, when discounted at an </a:t>
            </a:r>
            <a:r>
              <a:rPr lang="en-US" sz="2400" b="1" dirty="0">
                <a:latin typeface="+mj-lt"/>
                <a:cs typeface="Calibri Light" panose="020F0302020204030204" pitchFamily="34" charset="0"/>
              </a:rPr>
              <a:t>8% rate</a:t>
            </a:r>
            <a:r>
              <a:rPr lang="en-US" sz="2400" dirty="0">
                <a:latin typeface="+mj-lt"/>
                <a:cs typeface="Calibri Light" panose="020F0302020204030204" pitchFamily="34" charset="0"/>
              </a:rPr>
              <a:t>, has a present value of roughly </a:t>
            </a:r>
            <a:r>
              <a:rPr lang="en-US" sz="2400" b="1" dirty="0">
                <a:latin typeface="+mj-lt"/>
                <a:cs typeface="Calibri Light" panose="020F0302020204030204" pitchFamily="34" charset="0"/>
              </a:rPr>
              <a:t>$21,000.</a:t>
            </a:r>
          </a:p>
          <a:p>
            <a:pPr lvl="1"/>
            <a:endParaRPr lang="en-US" sz="2400" b="1" dirty="0">
              <a:latin typeface="+mj-lt"/>
              <a:cs typeface="Calibri Light" panose="020F0302020204030204" pitchFamily="34" charset="0"/>
            </a:endParaRPr>
          </a:p>
          <a:p>
            <a:pPr lvl="1"/>
            <a:r>
              <a:rPr lang="en-US" sz="2400" dirty="0">
                <a:latin typeface="+mj-lt"/>
                <a:cs typeface="Calibri Light" panose="020F0302020204030204" pitchFamily="34" charset="0"/>
              </a:rPr>
              <a:t>The punchline: this parametric “lever” is probably the most contentious number in environmental economics.</a:t>
            </a:r>
          </a:p>
        </p:txBody>
      </p:sp>
      <p:sp>
        <p:nvSpPr>
          <p:cNvPr id="11" name="Title 2">
            <a:extLst>
              <a:ext uri="{FF2B5EF4-FFF2-40B4-BE49-F238E27FC236}">
                <a16:creationId xmlns:a16="http://schemas.microsoft.com/office/drawing/2014/main" id="{462E9AFE-FCE3-4594-A4DB-141C6B7644D4}"/>
              </a:ext>
            </a:extLst>
          </p:cNvPr>
          <p:cNvSpPr txBox="1">
            <a:spLocks/>
          </p:cNvSpPr>
          <p:nvPr/>
        </p:nvSpPr>
        <p:spPr>
          <a:xfrm>
            <a:off x="2483126" y="19236"/>
            <a:ext cx="7225748" cy="1198961"/>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en-US" sz="4000" dirty="0">
                <a:solidFill>
                  <a:schemeClr val="tx1"/>
                </a:solidFill>
                <a:latin typeface="+mj-lt"/>
              </a:rPr>
              <a:t>Let’s use some larger numbers</a:t>
            </a:r>
          </a:p>
        </p:txBody>
      </p:sp>
      <p:pic>
        <p:nvPicPr>
          <p:cNvPr id="3" name="Picture 2">
            <a:extLst>
              <a:ext uri="{FF2B5EF4-FFF2-40B4-BE49-F238E27FC236}">
                <a16:creationId xmlns:a16="http://schemas.microsoft.com/office/drawing/2014/main" id="{05007922-2EC1-FAAF-9735-90673F00C896}"/>
              </a:ext>
            </a:extLst>
          </p:cNvPr>
          <p:cNvPicPr>
            <a:picLocks noChangeAspect="1"/>
          </p:cNvPicPr>
          <p:nvPr/>
        </p:nvPicPr>
        <p:blipFill>
          <a:blip r:embed="rId4"/>
          <a:stretch>
            <a:fillRect/>
          </a:stretch>
        </p:blipFill>
        <p:spPr>
          <a:xfrm>
            <a:off x="9708874" y="379647"/>
            <a:ext cx="1895740" cy="1219370"/>
          </a:xfrm>
          <a:prstGeom prst="rect">
            <a:avLst/>
          </a:prstGeom>
        </p:spPr>
      </p:pic>
    </p:spTree>
    <p:custDataLst>
      <p:tags r:id="rId1"/>
    </p:custDataLst>
    <p:extLst>
      <p:ext uri="{BB962C8B-B14F-4D97-AF65-F5344CB8AC3E}">
        <p14:creationId xmlns:p14="http://schemas.microsoft.com/office/powerpoint/2010/main" val="369809541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10.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11.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12.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13.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14.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15.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16.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17.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18.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19.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2.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20.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21.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22.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23.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24.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25.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26.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27.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28.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29.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3.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30.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31.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32.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33.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34.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35.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36.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37.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38.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39.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4.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5.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6.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7.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8.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9.xml><?xml version="1.0" encoding="utf-8"?>
<p:tagLst xmlns:a="http://schemas.openxmlformats.org/drawingml/2006/main" xmlns:r="http://schemas.openxmlformats.org/officeDocument/2006/relationships" xmlns:p="http://schemas.openxmlformats.org/presentationml/2006/main">
  <p:tag name="TIMING" val="|58|1.1|0.3|0.6|0.1|0.1|0.1|0.5|0.9|3.3"/>
</p:tagLst>
</file>

<file path=ppt/theme/theme1.xml><?xml version="1.0" encoding="utf-8"?>
<a:theme xmlns:a="http://schemas.openxmlformats.org/drawingml/2006/main" name="Presentation">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UIUC_Real Theme Updated 2018" id="{E13B41A0-8B66-4609-AF70-58520B831F02}" vid="{3ED8087A-4891-4EE5-A68C-328DF07D5CE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UIUC_Real Theme Updated 2018</Template>
  <TotalTime>25502</TotalTime>
  <Words>2973</Words>
  <Application>Microsoft Office PowerPoint</Application>
  <PresentationFormat>Widescreen</PresentationFormat>
  <Paragraphs>287</Paragraphs>
  <Slides>40</Slides>
  <Notes>39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40</vt:i4>
      </vt:variant>
    </vt:vector>
  </HeadingPairs>
  <TitlesOfParts>
    <vt:vector size="46" baseType="lpstr">
      <vt:lpstr>Arial</vt:lpstr>
      <vt:lpstr>Calibri</vt:lpstr>
      <vt:lpstr>Calibri Light</vt:lpstr>
      <vt:lpstr>Cambria Math</vt:lpstr>
      <vt:lpstr>Times New Roman</vt:lpstr>
      <vt:lpstr>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HOME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Week 1</dc:title>
  <dc:creator>parthum2@illinois.edu</dc:creator>
  <cp:lastModifiedBy>Theising, Adam</cp:lastModifiedBy>
  <cp:revision>686</cp:revision>
  <dcterms:created xsi:type="dcterms:W3CDTF">2018-08-24T16:58:07Z</dcterms:created>
  <dcterms:modified xsi:type="dcterms:W3CDTF">2023-09-20T18:40:55Z</dcterms:modified>
</cp:coreProperties>
</file>